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301" r:id="rId3"/>
    <p:sldId id="303" r:id="rId4"/>
    <p:sldId id="298" r:id="rId5"/>
    <p:sldId id="308" r:id="rId6"/>
    <p:sldId id="300" r:id="rId7"/>
    <p:sldId id="305" r:id="rId8"/>
    <p:sldId id="306" r:id="rId9"/>
    <p:sldId id="307" r:id="rId10"/>
  </p:sldIdLst>
  <p:sldSz cx="9144000" cy="6858000" type="screen4x3"/>
  <p:notesSz cx="7102475"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6600"/>
    <a:srgbClr val="FFCC00"/>
    <a:srgbClr val="F0884E"/>
    <a:srgbClr val="F1B64D"/>
    <a:srgbClr val="EB611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75" autoAdjust="0"/>
  </p:normalViewPr>
  <p:slideViewPr>
    <p:cSldViewPr>
      <p:cViewPr>
        <p:scale>
          <a:sx n="100" d="100"/>
          <a:sy n="100" d="100"/>
        </p:scale>
        <p:origin x="-1944" y="-450"/>
      </p:cViewPr>
      <p:guideLst>
        <p:guide orient="horz" pos="2160"/>
        <p:guide pos="2880"/>
      </p:guideLst>
    </p:cSldViewPr>
  </p:slideViewPr>
  <p:outlineViewPr>
    <p:cViewPr>
      <p:scale>
        <a:sx n="33" d="100"/>
        <a:sy n="33" d="100"/>
      </p:scale>
      <p:origin x="0" y="9252"/>
    </p:cViewPr>
  </p:outlineViewPr>
  <p:notesTextViewPr>
    <p:cViewPr>
      <p:scale>
        <a:sx n="1" d="1"/>
        <a:sy n="1" d="1"/>
      </p:scale>
      <p:origin x="0" y="0"/>
    </p:cViewPr>
  </p:notesTextViewPr>
  <p:sorterViewPr>
    <p:cViewPr>
      <p:scale>
        <a:sx n="200" d="100"/>
        <a:sy n="200" d="100"/>
      </p:scale>
      <p:origin x="0" y="2382"/>
    </p:cViewPr>
  </p:sorterViewPr>
  <p:notesViewPr>
    <p:cSldViewPr>
      <p:cViewPr varScale="1">
        <p:scale>
          <a:sx n="73" d="100"/>
          <a:sy n="73" d="100"/>
        </p:scale>
        <p:origin x="-3324" y="-120"/>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P\Desktop\ali%20babacan%20sunumu\bakan%20sunumunun%20datalar&#3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tr-TR"/>
  <c:style val="35"/>
  <c:chart>
    <c:title>
      <c:layout/>
      <c:txPr>
        <a:bodyPr/>
        <a:lstStyle/>
        <a:p>
          <a:pPr>
            <a:defRPr sz="1200"/>
          </a:pPr>
          <a:endParaRPr lang="tr-TR"/>
        </a:p>
      </c:txPr>
    </c:title>
    <c:plotArea>
      <c:layout/>
      <c:pieChart>
        <c:varyColors val="1"/>
        <c:ser>
          <c:idx val="0"/>
          <c:order val="0"/>
          <c:tx>
            <c:strRef>
              <c:f>'inşaat sektörü'!$C$11</c:f>
              <c:strCache>
                <c:ptCount val="1"/>
                <c:pt idx="0">
                  <c:v>GSYH Payı</c:v>
                </c:pt>
              </c:strCache>
            </c:strRef>
          </c:tx>
          <c:dLbls>
            <c:dLblPos val="outEnd"/>
            <c:showVal val="1"/>
            <c:showLeaderLines val="1"/>
          </c:dLbls>
          <c:cat>
            <c:strRef>
              <c:f>'inşaat sektörü'!$B$12:$B$13</c:f>
              <c:strCache>
                <c:ptCount val="2"/>
                <c:pt idx="0">
                  <c:v>Diğer Sektörler</c:v>
                </c:pt>
                <c:pt idx="1">
                  <c:v>İnşat</c:v>
                </c:pt>
              </c:strCache>
            </c:strRef>
          </c:cat>
          <c:val>
            <c:numRef>
              <c:f>'inşaat sektörü'!$C$12:$C$13</c:f>
              <c:numCache>
                <c:formatCode>0.0%</c:formatCode>
                <c:ptCount val="2"/>
                <c:pt idx="0">
                  <c:v>0.94299999999999995</c:v>
                </c:pt>
                <c:pt idx="1">
                  <c:v>5.7000000000000016E-2</c:v>
                </c:pt>
              </c:numCache>
            </c:numRef>
          </c:val>
        </c:ser>
        <c:dLbls/>
        <c:firstSliceAng val="0"/>
      </c:pieChart>
    </c:plotArea>
    <c:legend>
      <c:legendPos val="b"/>
      <c:layout/>
    </c:legend>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r-TR"/>
  <c:style val="35"/>
  <c:chart>
    <c:title>
      <c:layout/>
      <c:txPr>
        <a:bodyPr/>
        <a:lstStyle/>
        <a:p>
          <a:pPr>
            <a:defRPr sz="1200"/>
          </a:pPr>
          <a:endParaRPr lang="tr-TR"/>
        </a:p>
      </c:txPr>
    </c:title>
    <c:plotArea>
      <c:layout/>
      <c:pieChart>
        <c:varyColors val="1"/>
        <c:ser>
          <c:idx val="0"/>
          <c:order val="0"/>
          <c:tx>
            <c:strRef>
              <c:f>'inşaat sektörü'!$C$2</c:f>
              <c:strCache>
                <c:ptCount val="1"/>
                <c:pt idx="0">
                  <c:v>İstihdam Payı</c:v>
                </c:pt>
              </c:strCache>
            </c:strRef>
          </c:tx>
          <c:dLbls>
            <c:dLblPos val="outEnd"/>
            <c:showVal val="1"/>
            <c:showLeaderLines val="1"/>
          </c:dLbls>
          <c:cat>
            <c:strRef>
              <c:f>'inşaat sektörü'!$B$3:$B$4</c:f>
              <c:strCache>
                <c:ptCount val="2"/>
                <c:pt idx="0">
                  <c:v>Diğer Sektörler</c:v>
                </c:pt>
                <c:pt idx="1">
                  <c:v>İnşat</c:v>
                </c:pt>
              </c:strCache>
            </c:strRef>
          </c:cat>
          <c:val>
            <c:numRef>
              <c:f>'inşaat sektörü'!$C$3:$C$4</c:f>
              <c:numCache>
                <c:formatCode>0.0%</c:formatCode>
                <c:ptCount val="2"/>
                <c:pt idx="0">
                  <c:v>0.93</c:v>
                </c:pt>
                <c:pt idx="1">
                  <c:v>7.0000000000000021E-2</c:v>
                </c:pt>
              </c:numCache>
            </c:numRef>
          </c:val>
        </c:ser>
        <c:dLbls/>
        <c:firstSliceAng val="0"/>
      </c:pieChart>
    </c:plotArea>
    <c:legend>
      <c:legendPos val="b"/>
      <c:layout/>
    </c:legend>
    <c:plotVisOnly val="1"/>
    <c:dispBlanksAs val="zero"/>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r-TR"/>
  <c:style val="27"/>
  <c:chart>
    <c:autoTitleDeleted val="1"/>
    <c:plotArea>
      <c:layout/>
      <c:barChart>
        <c:barDir val="col"/>
        <c:grouping val="clustered"/>
        <c:ser>
          <c:idx val="0"/>
          <c:order val="0"/>
          <c:tx>
            <c:strRef>
              <c:f>'ruhsat ve satışlar'!$B$1</c:f>
              <c:strCache>
                <c:ptCount val="1"/>
                <c:pt idx="0">
                  <c:v>Yapı Ruhsatı Verilen Daire Adedi</c:v>
                </c:pt>
              </c:strCache>
            </c:strRef>
          </c:tx>
          <c:cat>
            <c:strRef>
              <c:f>'ruhsat ve satışlar'!$A$2:$A$12</c:f>
              <c:strCache>
                <c:ptCount val="11"/>
                <c:pt idx="0">
                  <c:v>2002</c:v>
                </c:pt>
                <c:pt idx="1">
                  <c:v>2003</c:v>
                </c:pt>
                <c:pt idx="2">
                  <c:v>2004</c:v>
                </c:pt>
                <c:pt idx="3">
                  <c:v>2005</c:v>
                </c:pt>
                <c:pt idx="4">
                  <c:v>2006</c:v>
                </c:pt>
                <c:pt idx="5">
                  <c:v>2007</c:v>
                </c:pt>
                <c:pt idx="6">
                  <c:v>2008</c:v>
                </c:pt>
                <c:pt idx="7">
                  <c:v>2009</c:v>
                </c:pt>
                <c:pt idx="8">
                  <c:v>2010</c:v>
                </c:pt>
                <c:pt idx="9">
                  <c:v>2011</c:v>
                </c:pt>
                <c:pt idx="10">
                  <c:v>2012Q3</c:v>
                </c:pt>
              </c:strCache>
            </c:strRef>
          </c:cat>
          <c:val>
            <c:numRef>
              <c:f>'ruhsat ve satışlar'!$B$2:$B$12</c:f>
              <c:numCache>
                <c:formatCode>#,##0</c:formatCode>
                <c:ptCount val="11"/>
                <c:pt idx="0">
                  <c:v>161920</c:v>
                </c:pt>
                <c:pt idx="1">
                  <c:v>202854</c:v>
                </c:pt>
                <c:pt idx="2">
                  <c:v>330446</c:v>
                </c:pt>
                <c:pt idx="3">
                  <c:v>546618</c:v>
                </c:pt>
                <c:pt idx="4">
                  <c:v>600387</c:v>
                </c:pt>
                <c:pt idx="5">
                  <c:v>584955</c:v>
                </c:pt>
                <c:pt idx="6">
                  <c:v>503565</c:v>
                </c:pt>
                <c:pt idx="7">
                  <c:v>518475</c:v>
                </c:pt>
                <c:pt idx="8">
                  <c:v>916504</c:v>
                </c:pt>
                <c:pt idx="9">
                  <c:v>645655</c:v>
                </c:pt>
                <c:pt idx="10">
                  <c:v>518026</c:v>
                </c:pt>
              </c:numCache>
            </c:numRef>
          </c:val>
        </c:ser>
        <c:dLbls/>
        <c:axId val="73316224"/>
        <c:axId val="73317760"/>
      </c:barChart>
      <c:catAx>
        <c:axId val="73316224"/>
        <c:scaling>
          <c:orientation val="minMax"/>
        </c:scaling>
        <c:axPos val="b"/>
        <c:tickLblPos val="nextTo"/>
        <c:txPr>
          <a:bodyPr rot="-5400000" vert="horz"/>
          <a:lstStyle/>
          <a:p>
            <a:pPr>
              <a:defRPr/>
            </a:pPr>
            <a:endParaRPr lang="tr-TR"/>
          </a:p>
        </c:txPr>
        <c:crossAx val="73317760"/>
        <c:crosses val="autoZero"/>
        <c:auto val="1"/>
        <c:lblAlgn val="ctr"/>
        <c:lblOffset val="100"/>
      </c:catAx>
      <c:valAx>
        <c:axId val="73317760"/>
        <c:scaling>
          <c:orientation val="minMax"/>
        </c:scaling>
        <c:axPos val="l"/>
        <c:majorGridlines/>
        <c:numFmt formatCode="#,##0" sourceLinked="1"/>
        <c:tickLblPos val="nextTo"/>
        <c:crossAx val="73316224"/>
        <c:crosses val="autoZero"/>
        <c:crossBetween val="between"/>
      </c:valAx>
    </c:plotArea>
    <c:legend>
      <c:legendPos val="b"/>
      <c:layout/>
    </c:legend>
    <c:plotVisOnly val="1"/>
    <c:dispBlanksAs val="gap"/>
  </c:chart>
  <c:txPr>
    <a:bodyPr/>
    <a:lstStyle/>
    <a:p>
      <a:pPr>
        <a:defRPr sz="1000"/>
      </a:pPr>
      <a:endParaRPr lang="tr-T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tr-TR"/>
  <c:style val="27"/>
  <c:chart>
    <c:autoTitleDeleted val="1"/>
    <c:plotArea>
      <c:layout/>
      <c:barChart>
        <c:barDir val="col"/>
        <c:grouping val="clustered"/>
        <c:ser>
          <c:idx val="1"/>
          <c:order val="0"/>
          <c:tx>
            <c:strRef>
              <c:f>'ruhsat ve satışlar'!$B$16</c:f>
              <c:strCache>
                <c:ptCount val="1"/>
                <c:pt idx="0">
                  <c:v>Konut Satış Adedi</c:v>
                </c:pt>
              </c:strCache>
            </c:strRef>
          </c:tx>
          <c:cat>
            <c:numRef>
              <c:f>'ruhsat ve satışlar'!$A$17:$A$21</c:f>
              <c:numCache>
                <c:formatCode>General</c:formatCode>
                <c:ptCount val="5"/>
                <c:pt idx="0">
                  <c:v>2008</c:v>
                </c:pt>
                <c:pt idx="1">
                  <c:v>2009</c:v>
                </c:pt>
                <c:pt idx="2">
                  <c:v>2010</c:v>
                </c:pt>
                <c:pt idx="3">
                  <c:v>2011</c:v>
                </c:pt>
                <c:pt idx="4">
                  <c:v>2012</c:v>
                </c:pt>
              </c:numCache>
            </c:numRef>
          </c:cat>
          <c:val>
            <c:numRef>
              <c:f>'ruhsat ve satışlar'!$B$17:$B$21</c:f>
              <c:numCache>
                <c:formatCode>General</c:formatCode>
                <c:ptCount val="5"/>
                <c:pt idx="0">
                  <c:v>427105</c:v>
                </c:pt>
                <c:pt idx="1">
                  <c:v>531746</c:v>
                </c:pt>
                <c:pt idx="2">
                  <c:v>357341</c:v>
                </c:pt>
                <c:pt idx="3">
                  <c:v>419000</c:v>
                </c:pt>
                <c:pt idx="4">
                  <c:v>431485</c:v>
                </c:pt>
              </c:numCache>
            </c:numRef>
          </c:val>
        </c:ser>
        <c:dLbls/>
        <c:axId val="73370624"/>
        <c:axId val="73380608"/>
      </c:barChart>
      <c:catAx>
        <c:axId val="73370624"/>
        <c:scaling>
          <c:orientation val="minMax"/>
        </c:scaling>
        <c:axPos val="b"/>
        <c:numFmt formatCode="General" sourceLinked="1"/>
        <c:tickLblPos val="nextTo"/>
        <c:txPr>
          <a:bodyPr rot="-5400000" vert="horz"/>
          <a:lstStyle/>
          <a:p>
            <a:pPr>
              <a:defRPr/>
            </a:pPr>
            <a:endParaRPr lang="tr-TR"/>
          </a:p>
        </c:txPr>
        <c:crossAx val="73380608"/>
        <c:crosses val="autoZero"/>
        <c:auto val="1"/>
        <c:lblAlgn val="ctr"/>
        <c:lblOffset val="100"/>
      </c:catAx>
      <c:valAx>
        <c:axId val="73380608"/>
        <c:scaling>
          <c:orientation val="minMax"/>
        </c:scaling>
        <c:axPos val="l"/>
        <c:majorGridlines/>
        <c:numFmt formatCode="General" sourceLinked="1"/>
        <c:tickLblPos val="nextTo"/>
        <c:crossAx val="73370624"/>
        <c:crosses val="autoZero"/>
        <c:crossBetween val="between"/>
      </c:valAx>
    </c:plotArea>
    <c:legend>
      <c:legendPos val="b"/>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tr-TR"/>
  <c:style val="27"/>
  <c:chart>
    <c:autoTitleDeleted val="1"/>
    <c:plotArea>
      <c:layout/>
      <c:barChart>
        <c:barDir val="col"/>
        <c:grouping val="clustered"/>
        <c:ser>
          <c:idx val="1"/>
          <c:order val="0"/>
          <c:tx>
            <c:strRef>
              <c:f>'konut satışları'!$B$23</c:f>
              <c:strCache>
                <c:ptCount val="1"/>
                <c:pt idx="0">
                  <c:v>Konut Adedi</c:v>
                </c:pt>
              </c:strCache>
            </c:strRef>
          </c:tx>
          <c:dPt>
            <c:idx val="1"/>
            <c:spPr>
              <a:solidFill>
                <a:schemeClr val="accent6"/>
              </a:solidFill>
            </c:spPr>
          </c:dPt>
          <c:dLbls>
            <c:showVal val="1"/>
          </c:dLbls>
          <c:cat>
            <c:numRef>
              <c:f>'konut satışları'!$A$24:$A$28</c:f>
              <c:numCache>
                <c:formatCode>General</c:formatCode>
                <c:ptCount val="5"/>
                <c:pt idx="0">
                  <c:v>2008</c:v>
                </c:pt>
                <c:pt idx="1">
                  <c:v>2009</c:v>
                </c:pt>
                <c:pt idx="2">
                  <c:v>2010</c:v>
                </c:pt>
                <c:pt idx="3">
                  <c:v>2011</c:v>
                </c:pt>
                <c:pt idx="4">
                  <c:v>2012</c:v>
                </c:pt>
              </c:numCache>
            </c:numRef>
          </c:cat>
          <c:val>
            <c:numRef>
              <c:f>'konut satışları'!$B$24:$B$28</c:f>
              <c:numCache>
                <c:formatCode>#,##0</c:formatCode>
                <c:ptCount val="5"/>
                <c:pt idx="0">
                  <c:v>427105</c:v>
                </c:pt>
                <c:pt idx="1">
                  <c:v>531746</c:v>
                </c:pt>
                <c:pt idx="2">
                  <c:v>357341</c:v>
                </c:pt>
                <c:pt idx="3">
                  <c:v>419000</c:v>
                </c:pt>
                <c:pt idx="4">
                  <c:v>431485</c:v>
                </c:pt>
              </c:numCache>
            </c:numRef>
          </c:val>
        </c:ser>
        <c:dLbls/>
        <c:gapWidth val="50"/>
        <c:axId val="73736576"/>
        <c:axId val="73738112"/>
      </c:barChart>
      <c:catAx>
        <c:axId val="73736576"/>
        <c:scaling>
          <c:orientation val="minMax"/>
        </c:scaling>
        <c:axPos val="b"/>
        <c:numFmt formatCode="General" sourceLinked="1"/>
        <c:tickLblPos val="low"/>
        <c:crossAx val="73738112"/>
        <c:crosses val="autoZero"/>
        <c:auto val="1"/>
        <c:lblAlgn val="ctr"/>
        <c:lblOffset val="100"/>
      </c:catAx>
      <c:valAx>
        <c:axId val="73738112"/>
        <c:scaling>
          <c:orientation val="minMax"/>
        </c:scaling>
        <c:axPos val="l"/>
        <c:majorGridlines>
          <c:spPr>
            <a:ln>
              <a:noFill/>
            </a:ln>
          </c:spPr>
        </c:majorGridlines>
        <c:numFmt formatCode="#,##0" sourceLinked="1"/>
        <c:tickLblPos val="nextTo"/>
        <c:crossAx val="73736576"/>
        <c:crosses val="autoZero"/>
        <c:crossBetween val="between"/>
      </c:valAx>
    </c:plotArea>
    <c:legend>
      <c:legendPos val="b"/>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tr-TR"/>
  <c:style val="27"/>
  <c:chart>
    <c:autoTitleDeleted val="1"/>
    <c:plotArea>
      <c:layout/>
      <c:barChart>
        <c:barDir val="col"/>
        <c:grouping val="clustered"/>
        <c:ser>
          <c:idx val="1"/>
          <c:order val="0"/>
          <c:tx>
            <c:strRef>
              <c:f>'konut satışları'!$C$23</c:f>
              <c:strCache>
                <c:ptCount val="1"/>
                <c:pt idx="0">
                  <c:v>Bir Önceki Yıla Göre Değişim</c:v>
                </c:pt>
              </c:strCache>
            </c:strRef>
          </c:tx>
          <c:dLbls>
            <c:showVal val="1"/>
          </c:dLbls>
          <c:cat>
            <c:numRef>
              <c:f>'konut satışları'!$A$25:$A$28</c:f>
              <c:numCache>
                <c:formatCode>General</c:formatCode>
                <c:ptCount val="4"/>
                <c:pt idx="0">
                  <c:v>2009</c:v>
                </c:pt>
                <c:pt idx="1">
                  <c:v>2010</c:v>
                </c:pt>
                <c:pt idx="2">
                  <c:v>2011</c:v>
                </c:pt>
                <c:pt idx="3">
                  <c:v>2012</c:v>
                </c:pt>
              </c:numCache>
            </c:numRef>
          </c:cat>
          <c:val>
            <c:numRef>
              <c:f>'konut satışları'!$C$25:$C$28</c:f>
              <c:numCache>
                <c:formatCode>0%</c:formatCode>
                <c:ptCount val="4"/>
                <c:pt idx="0">
                  <c:v>0.24500064386977449</c:v>
                </c:pt>
                <c:pt idx="1">
                  <c:v>-0.32798554196928625</c:v>
                </c:pt>
                <c:pt idx="2">
                  <c:v>0.17254946955429135</c:v>
                </c:pt>
                <c:pt idx="3">
                  <c:v>2.9797136038186126E-2</c:v>
                </c:pt>
              </c:numCache>
            </c:numRef>
          </c:val>
        </c:ser>
        <c:dLbls/>
        <c:gapWidth val="50"/>
        <c:axId val="73754112"/>
        <c:axId val="73755648"/>
      </c:barChart>
      <c:catAx>
        <c:axId val="73754112"/>
        <c:scaling>
          <c:orientation val="minMax"/>
        </c:scaling>
        <c:axPos val="b"/>
        <c:numFmt formatCode="General" sourceLinked="1"/>
        <c:tickLblPos val="low"/>
        <c:crossAx val="73755648"/>
        <c:crosses val="autoZero"/>
        <c:auto val="1"/>
        <c:lblAlgn val="ctr"/>
        <c:lblOffset val="100"/>
      </c:catAx>
      <c:valAx>
        <c:axId val="73755648"/>
        <c:scaling>
          <c:orientation val="minMax"/>
        </c:scaling>
        <c:axPos val="l"/>
        <c:majorGridlines>
          <c:spPr>
            <a:ln>
              <a:noFill/>
            </a:ln>
          </c:spPr>
        </c:majorGridlines>
        <c:numFmt formatCode="0%" sourceLinked="1"/>
        <c:tickLblPos val="nextTo"/>
        <c:crossAx val="73754112"/>
        <c:crosses val="autoZero"/>
        <c:crossBetween val="between"/>
      </c:valAx>
    </c:plotArea>
    <c:legend>
      <c:legendPos val="b"/>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tr-TR"/>
  <c:style val="27"/>
  <c:chart>
    <c:plotArea>
      <c:layout/>
      <c:pieChart>
        <c:varyColors val="1"/>
        <c:ser>
          <c:idx val="0"/>
          <c:order val="0"/>
          <c:dLbls>
            <c:dLbl>
              <c:idx val="0"/>
              <c:layout>
                <c:manualLayout>
                  <c:x val="5.244952941736632E-3"/>
                  <c:y val="-2.0041965034188119E-2"/>
                </c:manualLayout>
              </c:layout>
              <c:dLblPos val="bestFit"/>
              <c:showVal val="1"/>
              <c:showCatName val="1"/>
            </c:dLbl>
            <c:dLbl>
              <c:idx val="1"/>
              <c:layout>
                <c:manualLayout>
                  <c:x val="7.89694002253718E-2"/>
                  <c:y val="-3.1983504358101628E-2"/>
                </c:manualLayout>
              </c:layout>
              <c:dLblPos val="bestFit"/>
              <c:showVal val="1"/>
              <c:showCatName val="1"/>
            </c:dLbl>
            <c:dLbl>
              <c:idx val="2"/>
              <c:layout>
                <c:manualLayout>
                  <c:x val="9.6062491072420528E-2"/>
                  <c:y val="0.1198998722364182"/>
                </c:manualLayout>
              </c:layout>
              <c:dLblPos val="bestFit"/>
              <c:showVal val="1"/>
              <c:showCatName val="1"/>
            </c:dLbl>
            <c:dLbl>
              <c:idx val="3"/>
              <c:layout>
                <c:manualLayout>
                  <c:x val="-0.11967916263272335"/>
                  <c:y val="-4.0083930068376253E-2"/>
                </c:manualLayout>
              </c:layout>
              <c:dLblPos val="bestFit"/>
              <c:showVal val="1"/>
              <c:showCatName val="1"/>
            </c:dLbl>
            <c:dLblPos val="outEnd"/>
            <c:showVal val="1"/>
            <c:showCatName val="1"/>
            <c:showLeaderLines val="1"/>
          </c:dLbls>
          <c:cat>
            <c:strRef>
              <c:f>'pazar payları'!$A$51:$A$54</c:f>
              <c:strCache>
                <c:ptCount val="4"/>
                <c:pt idx="0">
                  <c:v>TOKİ</c:v>
                </c:pt>
                <c:pt idx="1">
                  <c:v>Emlak Konut GYO</c:v>
                </c:pt>
                <c:pt idx="2">
                  <c:v>Konutder Üyeleri</c:v>
                </c:pt>
                <c:pt idx="3">
                  <c:v>Diğer Üreticiler</c:v>
                </c:pt>
              </c:strCache>
            </c:strRef>
          </c:cat>
          <c:val>
            <c:numRef>
              <c:f>'pazar payları'!$C$51:$C$54</c:f>
              <c:numCache>
                <c:formatCode>0.0%</c:formatCode>
                <c:ptCount val="4"/>
                <c:pt idx="0">
                  <c:v>9.1204930729436556E-2</c:v>
                </c:pt>
                <c:pt idx="1">
                  <c:v>1.5300018718108009E-2</c:v>
                </c:pt>
                <c:pt idx="2">
                  <c:v>1.6053445171768033E-2</c:v>
                </c:pt>
                <c:pt idx="3">
                  <c:v>0.87744160538068761</c:v>
                </c:pt>
              </c:numCache>
            </c:numRef>
          </c:val>
        </c:ser>
        <c:dLbls/>
        <c:firstSliceAng val="0"/>
      </c:pieChart>
    </c:plotArea>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tr-TR"/>
  <c:style val="27"/>
  <c:chart>
    <c:plotArea>
      <c:layout/>
      <c:barChart>
        <c:barDir val="bar"/>
        <c:grouping val="clustered"/>
        <c:ser>
          <c:idx val="0"/>
          <c:order val="0"/>
          <c:dLbls>
            <c:numFmt formatCode="#,##0.00" sourceLinked="0"/>
            <c:showVal val="1"/>
          </c:dLbls>
          <c:cat>
            <c:strRef>
              <c:f>gyolar!$F$37:$F$43</c:f>
              <c:strCache>
                <c:ptCount val="7"/>
                <c:pt idx="0">
                  <c:v>Yabancı Yatırımcılar</c:v>
                </c:pt>
                <c:pt idx="1">
                  <c:v>Yerli Yatırımcılar</c:v>
                </c:pt>
                <c:pt idx="2">
                  <c:v>Halka Arz Tutarı</c:v>
                </c:pt>
                <c:pt idx="3">
                  <c:v>Ödenen Gelir Vergisi</c:v>
                </c:pt>
                <c:pt idx="4">
                  <c:v>Dağıtılan Temettü</c:v>
                </c:pt>
                <c:pt idx="5">
                  <c:v>Kurumlar Vergisi Avantajı</c:v>
                </c:pt>
                <c:pt idx="6">
                  <c:v>UFRS Karı</c:v>
                </c:pt>
              </c:strCache>
            </c:strRef>
          </c:cat>
          <c:val>
            <c:numRef>
              <c:f>gyolar!$G$37:$G$43</c:f>
              <c:numCache>
                <c:formatCode>#,##0.00</c:formatCode>
                <c:ptCount val="7"/>
                <c:pt idx="0">
                  <c:v>1.1180000000000001</c:v>
                </c:pt>
                <c:pt idx="1">
                  <c:v>1.482</c:v>
                </c:pt>
                <c:pt idx="2">
                  <c:v>2.6</c:v>
                </c:pt>
                <c:pt idx="3">
                  <c:v>0.15750000000000003</c:v>
                </c:pt>
                <c:pt idx="4">
                  <c:v>0.9</c:v>
                </c:pt>
                <c:pt idx="5">
                  <c:v>0.52</c:v>
                </c:pt>
                <c:pt idx="6">
                  <c:v>2.6</c:v>
                </c:pt>
              </c:numCache>
            </c:numRef>
          </c:val>
        </c:ser>
        <c:dLbls/>
        <c:axId val="73418624"/>
        <c:axId val="73420160"/>
      </c:barChart>
      <c:catAx>
        <c:axId val="73418624"/>
        <c:scaling>
          <c:orientation val="minMax"/>
        </c:scaling>
        <c:axPos val="l"/>
        <c:tickLblPos val="nextTo"/>
        <c:crossAx val="73420160"/>
        <c:crosses val="autoZero"/>
        <c:auto val="1"/>
        <c:lblAlgn val="ctr"/>
        <c:lblOffset val="100"/>
      </c:catAx>
      <c:valAx>
        <c:axId val="73420160"/>
        <c:scaling>
          <c:orientation val="minMax"/>
        </c:scaling>
        <c:axPos val="b"/>
        <c:numFmt formatCode="#,##0.00" sourceLinked="1"/>
        <c:tickLblPos val="nextTo"/>
        <c:crossAx val="73418624"/>
        <c:crosses val="autoZero"/>
        <c:crossBetween val="between"/>
      </c:valAx>
    </c:plotArea>
    <c:plotVisOnly val="1"/>
    <c:dispBlanksAs val="gap"/>
  </c:chart>
  <c:txPr>
    <a:bodyPr/>
    <a:lstStyle/>
    <a:p>
      <a:pPr>
        <a:defRPr sz="1000">
          <a:latin typeface="Bookman Old Style" pitchFamily="18" charset="0"/>
        </a:defRPr>
      </a:pPr>
      <a:endParaRPr lang="tr-T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3077739" cy="511730"/>
          </a:xfrm>
          <a:prstGeom prst="rect">
            <a:avLst/>
          </a:prstGeom>
        </p:spPr>
        <p:txBody>
          <a:bodyPr vert="horz" lIns="99058" tIns="49529" rIns="99058" bIns="49529" rtlCol="0"/>
          <a:lstStyle>
            <a:lvl1pPr algn="l">
              <a:defRPr sz="1300"/>
            </a:lvl1pPr>
          </a:lstStyle>
          <a:p>
            <a:endParaRPr lang="tr-TR"/>
          </a:p>
        </p:txBody>
      </p:sp>
      <p:sp>
        <p:nvSpPr>
          <p:cNvPr id="3" name="Veri Yer Tutucusu 2"/>
          <p:cNvSpPr>
            <a:spLocks noGrp="1"/>
          </p:cNvSpPr>
          <p:nvPr>
            <p:ph type="dt" idx="1"/>
          </p:nvPr>
        </p:nvSpPr>
        <p:spPr>
          <a:xfrm>
            <a:off x="4023093" y="0"/>
            <a:ext cx="3077739" cy="511730"/>
          </a:xfrm>
          <a:prstGeom prst="rect">
            <a:avLst/>
          </a:prstGeom>
        </p:spPr>
        <p:txBody>
          <a:bodyPr vert="horz" lIns="99058" tIns="49529" rIns="99058" bIns="49529" rtlCol="0"/>
          <a:lstStyle>
            <a:lvl1pPr algn="r">
              <a:defRPr sz="1300"/>
            </a:lvl1pPr>
          </a:lstStyle>
          <a:p>
            <a:fld id="{A9BF0811-8A35-4E1B-8DF0-50D2D1B32A36}" type="datetimeFigureOut">
              <a:rPr lang="tr-TR" smtClean="0"/>
              <a:pPr/>
              <a:t>27.02.2013</a:t>
            </a:fld>
            <a:endParaRPr lang="tr-TR"/>
          </a:p>
        </p:txBody>
      </p:sp>
      <p:sp>
        <p:nvSpPr>
          <p:cNvPr id="4" name="Slayt Görüntüsü Yer Tutucusu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8" tIns="49529" rIns="99058" bIns="49529" rtlCol="0" anchor="ctr"/>
          <a:lstStyle/>
          <a:p>
            <a:endParaRPr lang="tr-TR"/>
          </a:p>
        </p:txBody>
      </p:sp>
      <p:sp>
        <p:nvSpPr>
          <p:cNvPr id="5" name="Not Yer Tutucusu 4"/>
          <p:cNvSpPr>
            <a:spLocks noGrp="1"/>
          </p:cNvSpPr>
          <p:nvPr>
            <p:ph type="body" sz="quarter" idx="3"/>
          </p:nvPr>
        </p:nvSpPr>
        <p:spPr>
          <a:xfrm>
            <a:off x="710248" y="4861443"/>
            <a:ext cx="5681980" cy="4605575"/>
          </a:xfrm>
          <a:prstGeom prst="rect">
            <a:avLst/>
          </a:prstGeom>
        </p:spPr>
        <p:txBody>
          <a:bodyPr vert="horz" lIns="99058" tIns="49529" rIns="99058" bIns="49529"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721106"/>
            <a:ext cx="3077739" cy="511730"/>
          </a:xfrm>
          <a:prstGeom prst="rect">
            <a:avLst/>
          </a:prstGeom>
        </p:spPr>
        <p:txBody>
          <a:bodyPr vert="horz" lIns="99058" tIns="49529" rIns="99058" bIns="49529" rtlCol="0" anchor="b"/>
          <a:lstStyle>
            <a:lvl1pPr algn="l">
              <a:defRPr sz="1300"/>
            </a:lvl1pPr>
          </a:lstStyle>
          <a:p>
            <a:endParaRPr lang="tr-TR"/>
          </a:p>
        </p:txBody>
      </p:sp>
      <p:sp>
        <p:nvSpPr>
          <p:cNvPr id="7" name="Slayt Numarası Yer Tutucusu 6"/>
          <p:cNvSpPr>
            <a:spLocks noGrp="1"/>
          </p:cNvSpPr>
          <p:nvPr>
            <p:ph type="sldNum" sz="quarter" idx="5"/>
          </p:nvPr>
        </p:nvSpPr>
        <p:spPr>
          <a:xfrm>
            <a:off x="4023093" y="9721106"/>
            <a:ext cx="3077739" cy="511730"/>
          </a:xfrm>
          <a:prstGeom prst="rect">
            <a:avLst/>
          </a:prstGeom>
        </p:spPr>
        <p:txBody>
          <a:bodyPr vert="horz" lIns="99058" tIns="49529" rIns="99058" bIns="49529" rtlCol="0" anchor="b"/>
          <a:lstStyle>
            <a:lvl1pPr algn="r">
              <a:defRPr sz="1300"/>
            </a:lvl1pPr>
          </a:lstStyle>
          <a:p>
            <a:fld id="{AEAE093C-4262-474A-A334-7B199B528CB4}" type="slidenum">
              <a:rPr lang="tr-TR" smtClean="0"/>
              <a:pPr/>
              <a:t>‹#›</a:t>
            </a:fld>
            <a:endParaRPr lang="tr-TR"/>
          </a:p>
        </p:txBody>
      </p:sp>
    </p:spTree>
    <p:extLst>
      <p:ext uri="{BB962C8B-B14F-4D97-AF65-F5344CB8AC3E}">
        <p14:creationId xmlns:p14="http://schemas.microsoft.com/office/powerpoint/2010/main" xmlns="" val="2099065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0" y="1"/>
            <a:ext cx="9144000" cy="3430800"/>
          </a:xfrm>
        </p:spPr>
        <p:txBody>
          <a:bodyPr lIns="360000"/>
          <a:lstStyle>
            <a:lvl1pPr algn="l">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0" y="3454584"/>
            <a:ext cx="9144000" cy="3430800"/>
          </a:xfrm>
          <a:noFill/>
        </p:spPr>
        <p:txBody>
          <a:bodyPr lIns="360000"/>
          <a:lstStyle>
            <a:lvl1pPr marL="0" indent="0" algn="l">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p>
            <a:fld id="{5F70B3F5-5839-4E0D-8B20-450BAA25966E}" type="datetime1">
              <a:rPr lang="tr-TR" smtClean="0"/>
              <a:pPr/>
              <a:t>27.02.2013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136818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AFBC51-7F44-400D-AAB8-18F95AB8909B}" type="datetime1">
              <a:rPr lang="tr-TR" smtClean="0"/>
              <a:pPr/>
              <a:t>27.02.2013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147645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9C591A-D4BA-40C3-9CAA-7E2CF30FB3D3}" type="datetime1">
              <a:rPr lang="tr-TR" smtClean="0"/>
              <a:pPr/>
              <a:t>27.02.2013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10287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noFill/>
        </p:spPr>
        <p:txBody>
          <a:bodyPr lIns="180000"/>
          <a:lstStyle>
            <a:lvl1pPr algn="l">
              <a:defRPr>
                <a:solidFill>
                  <a:schemeClr val="tx2">
                    <a:lumMod val="50000"/>
                  </a:schemeClr>
                </a:solidFill>
                <a:latin typeface="Bookman Old Style" pitchFamily="18" charset="0"/>
              </a:defRPr>
            </a:lvl1pPr>
          </a:lstStyle>
          <a:p>
            <a:r>
              <a:rPr lang="tr-TR" dirty="0" smtClean="0"/>
              <a:t>Asıl başlık stili için tıklatın</a:t>
            </a:r>
            <a:endParaRPr lang="tr-TR" dirty="0"/>
          </a:p>
        </p:txBody>
      </p:sp>
      <p:sp>
        <p:nvSpPr>
          <p:cNvPr id="3" name="İçerik Yer Tutucusu 2"/>
          <p:cNvSpPr>
            <a:spLocks noGrp="1"/>
          </p:cNvSpPr>
          <p:nvPr>
            <p:ph idx="1"/>
          </p:nvPr>
        </p:nvSpPr>
        <p:spPr>
          <a:xfrm>
            <a:off x="457200" y="1196752"/>
            <a:ext cx="8229600" cy="4929411"/>
          </a:xfrm>
        </p:spPr>
        <p:txBody>
          <a:bodyPr>
            <a:normAutofit/>
          </a:bodyPr>
          <a:lstStyle>
            <a:lvl1pPr>
              <a:defRPr sz="1800">
                <a:solidFill>
                  <a:schemeClr val="tx2">
                    <a:lumMod val="50000"/>
                  </a:schemeClr>
                </a:solidFill>
                <a:latin typeface="Bookman Old Style" pitchFamily="18" charset="0"/>
              </a:defRPr>
            </a:lvl1pPr>
            <a:lvl2pPr>
              <a:defRPr sz="1600">
                <a:solidFill>
                  <a:schemeClr val="tx2">
                    <a:lumMod val="50000"/>
                  </a:schemeClr>
                </a:solidFill>
                <a:latin typeface="Bookman Old Style" pitchFamily="18" charset="0"/>
              </a:defRPr>
            </a:lvl2pPr>
            <a:lvl3pPr>
              <a:defRPr sz="1400">
                <a:solidFill>
                  <a:schemeClr val="tx2">
                    <a:lumMod val="50000"/>
                  </a:schemeClr>
                </a:solidFill>
                <a:latin typeface="Bookman Old Style" pitchFamily="18" charset="0"/>
              </a:defRPr>
            </a:lvl3pPr>
            <a:lvl4pPr>
              <a:defRPr sz="1200">
                <a:solidFill>
                  <a:schemeClr val="tx2">
                    <a:lumMod val="50000"/>
                  </a:schemeClr>
                </a:solidFill>
                <a:latin typeface="Bookman Old Style" pitchFamily="18" charset="0"/>
              </a:defRPr>
            </a:lvl4pPr>
            <a:lvl5pPr>
              <a:defRPr sz="1200">
                <a:solidFill>
                  <a:schemeClr val="tx2">
                    <a:lumMod val="50000"/>
                  </a:schemeClr>
                </a:solidFill>
                <a:latin typeface="Bookman Old Style" pitchFamily="18"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a:xfrm>
            <a:off x="107504" y="6448251"/>
            <a:ext cx="2133600" cy="365125"/>
          </a:xfrm>
        </p:spPr>
        <p:txBody>
          <a:bodyPr/>
          <a:lstStyle>
            <a:lvl1pPr>
              <a:defRPr>
                <a:latin typeface="Bookman Old Style" pitchFamily="18" charset="0"/>
              </a:defRPr>
            </a:lvl1pPr>
          </a:lstStyle>
          <a:p>
            <a:fld id="{BD04DA95-568C-4A20-8861-BDF0A6B93FF1}" type="datetime1">
              <a:rPr lang="tr-TR" smtClean="0"/>
              <a:pPr/>
              <a:t>27.02.2013</a:t>
            </a:fld>
            <a:endParaRPr lang="tr-TR"/>
          </a:p>
        </p:txBody>
      </p:sp>
      <p:sp>
        <p:nvSpPr>
          <p:cNvPr id="5" name="Altbilgi Yer Tutucusu 4"/>
          <p:cNvSpPr>
            <a:spLocks noGrp="1"/>
          </p:cNvSpPr>
          <p:nvPr>
            <p:ph type="ftr" sz="quarter" idx="11"/>
          </p:nvPr>
        </p:nvSpPr>
        <p:spPr>
          <a:xfrm>
            <a:off x="3124200" y="6448251"/>
            <a:ext cx="2895600" cy="365125"/>
          </a:xfrm>
        </p:spPr>
        <p:txBody>
          <a:bodyPr/>
          <a:lstStyle>
            <a:lvl1pPr>
              <a:defRPr>
                <a:latin typeface="Bookman Old Style" pitchFamily="18" charset="0"/>
              </a:defRPr>
            </a:lvl1pPr>
          </a:lstStyle>
          <a:p>
            <a:endParaRPr lang="tr-TR"/>
          </a:p>
        </p:txBody>
      </p:sp>
      <p:sp>
        <p:nvSpPr>
          <p:cNvPr id="6" name="Slayt Numarası Yer Tutucusu 5"/>
          <p:cNvSpPr>
            <a:spLocks noGrp="1"/>
          </p:cNvSpPr>
          <p:nvPr>
            <p:ph type="sldNum" sz="quarter" idx="12"/>
          </p:nvPr>
        </p:nvSpPr>
        <p:spPr>
          <a:xfrm>
            <a:off x="8316416" y="6332036"/>
            <a:ext cx="432048" cy="365125"/>
          </a:xfrm>
          <a:ln>
            <a:noFill/>
          </a:ln>
        </p:spPr>
        <p:txBody>
          <a:bodyPr/>
          <a:lstStyle>
            <a:lvl1pPr algn="ctr">
              <a:defRPr sz="1400">
                <a:solidFill>
                  <a:schemeClr val="tx2">
                    <a:lumMod val="50000"/>
                  </a:schemeClr>
                </a:solidFill>
                <a:latin typeface="Bookman Old Style" pitchFamily="18" charset="0"/>
              </a:defRPr>
            </a:lvl1pPr>
          </a:lstStyle>
          <a:p>
            <a:fld id="{A9678DCE-C37D-4CB7-9A9A-13227B0F975F}" type="slidenum">
              <a:rPr lang="tr-TR" smtClean="0"/>
              <a:pPr/>
              <a:t>‹#›</a:t>
            </a:fld>
            <a:endParaRPr lang="tr-TR" dirty="0"/>
          </a:p>
        </p:txBody>
      </p:sp>
      <p:cxnSp>
        <p:nvCxnSpPr>
          <p:cNvPr id="7" name="Düz Bağlayıcı 6"/>
          <p:cNvCxnSpPr/>
          <p:nvPr userDrawn="1"/>
        </p:nvCxnSpPr>
        <p:spPr>
          <a:xfrm flipH="1" flipV="1">
            <a:off x="1835696" y="6514599"/>
            <a:ext cx="6408712" cy="334"/>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userDrawn="1"/>
        </p:nvCxnSpPr>
        <p:spPr>
          <a:xfrm>
            <a:off x="0" y="6514933"/>
            <a:ext cx="341784" cy="0"/>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userDrawn="1"/>
        </p:nvCxnSpPr>
        <p:spPr>
          <a:xfrm>
            <a:off x="8820472" y="6514599"/>
            <a:ext cx="323528" cy="334"/>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userDrawn="1"/>
        </p:nvCxnSpPr>
        <p:spPr>
          <a:xfrm flipH="1" flipV="1">
            <a:off x="0" y="908720"/>
            <a:ext cx="9144000" cy="334"/>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E:\danışmanlık\konutder\logo2.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6319781"/>
            <a:ext cx="1080120" cy="3896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373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2D9AF2-898A-41AB-890C-1E5C4A8721E9}" type="datetime1">
              <a:rPr lang="tr-TR" smtClean="0"/>
              <a:pPr/>
              <a:t>27.02.2013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2920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FE388C-31CF-463D-BCD4-F3D314E97047}" type="datetime1">
              <a:rPr lang="tr-TR" smtClean="0"/>
              <a:pPr/>
              <a:t>27.02.2013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300000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3CC84D-E1A5-435A-A665-E1BC4E6C2081}" type="datetime1">
              <a:rPr lang="tr-TR" smtClean="0"/>
              <a:pPr/>
              <a:t>27.02.2013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220881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6ABE77-C738-4576-B3DF-160130588FC7}" type="datetime1">
              <a:rPr lang="tr-TR" smtClean="0"/>
              <a:pPr/>
              <a:t>27.02.2013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213428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8F6D80-4A0B-4558-8E5F-5B4928E5C668}" type="datetime1">
              <a:rPr lang="tr-TR" smtClean="0"/>
              <a:pPr/>
              <a:t>27.02.2013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3471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948E0C-10AB-4232-830E-128EDAB574FA}" type="datetime1">
              <a:rPr lang="tr-TR" smtClean="0"/>
              <a:pPr/>
              <a:t>27.02.2013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2517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DE61071-A21B-4871-B00B-A164A50568CC}" type="datetime1">
              <a:rPr lang="tr-TR" smtClean="0"/>
              <a:pPr/>
              <a:t>27.02.2013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22983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Bookman Old Style" pitchFamily="18" charset="0"/>
              </a:defRPr>
            </a:lvl1pPr>
          </a:lstStyle>
          <a:p>
            <a:fld id="{5CBECDFD-D201-464A-AE50-A3D2103B32AF}" type="datetime1">
              <a:rPr lang="tr-TR" smtClean="0"/>
              <a:pPr/>
              <a:t>27.02.2013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Bookman Old Style" pitchFamily="18" charset="0"/>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Bookman Old Style" pitchFamily="18" charset="0"/>
              </a:defRPr>
            </a:lvl1pPr>
          </a:lstStyle>
          <a:p>
            <a:fld id="{A9678DCE-C37D-4CB7-9A9A-13227B0F975F}" type="slidenum">
              <a:rPr lang="tr-TR" smtClean="0"/>
              <a:pPr/>
              <a:t>‹#›</a:t>
            </a:fld>
            <a:endParaRPr lang="tr-TR"/>
          </a:p>
        </p:txBody>
      </p:sp>
    </p:spTree>
    <p:extLst>
      <p:ext uri="{BB962C8B-B14F-4D97-AF65-F5344CB8AC3E}">
        <p14:creationId xmlns:p14="http://schemas.microsoft.com/office/powerpoint/2010/main" xmlns="" val="391632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b="1" kern="1200">
          <a:solidFill>
            <a:schemeClr val="tx2">
              <a:lumMod val="50000"/>
            </a:schemeClr>
          </a:solidFill>
          <a:latin typeface="Bookman Old Styl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Bookman Old Style"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Bookman Old Style"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Bookman Old Style"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Bookman Old Style"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Bookman Old Styl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4077072"/>
            <a:ext cx="9144000" cy="2808312"/>
          </a:xfrm>
        </p:spPr>
        <p:txBody>
          <a:bodyPr/>
          <a:lstStyle/>
          <a:p>
            <a:pPr>
              <a:spcBef>
                <a:spcPts val="0"/>
              </a:spcBef>
            </a:pPr>
            <a:r>
              <a:rPr lang="tr-TR" b="1" dirty="0" smtClean="0"/>
              <a:t>Konut Sektörü</a:t>
            </a:r>
          </a:p>
          <a:p>
            <a:pPr>
              <a:spcBef>
                <a:spcPts val="0"/>
              </a:spcBef>
            </a:pPr>
            <a:r>
              <a:rPr lang="tr-TR" b="1" dirty="0" smtClean="0"/>
              <a:t>Değerlendirme Sunumu</a:t>
            </a:r>
          </a:p>
          <a:p>
            <a:pPr>
              <a:spcBef>
                <a:spcPts val="0"/>
              </a:spcBef>
            </a:pPr>
            <a:r>
              <a:rPr lang="tr-TR" b="1" dirty="0" smtClean="0"/>
              <a:t>Şubat 2013</a:t>
            </a:r>
            <a:endParaRPr lang="tr-TR" b="1" dirty="0"/>
          </a:p>
        </p:txBody>
      </p:sp>
      <p:pic>
        <p:nvPicPr>
          <p:cNvPr id="1028" name="Picture 4" descr="Konutd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332656"/>
            <a:ext cx="2390775" cy="8572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6042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İnşaat Sektörünün Ekonomiye Katkısı</a:t>
            </a:r>
            <a:endParaRPr lang="tr-TR" dirty="0"/>
          </a:p>
        </p:txBody>
      </p:sp>
      <p:sp>
        <p:nvSpPr>
          <p:cNvPr id="3" name="İçerik Yer Tutucusu 2"/>
          <p:cNvSpPr>
            <a:spLocks noGrp="1"/>
          </p:cNvSpPr>
          <p:nvPr>
            <p:ph idx="1"/>
          </p:nvPr>
        </p:nvSpPr>
        <p:spPr>
          <a:xfrm>
            <a:off x="457200" y="3717032"/>
            <a:ext cx="8229600" cy="2409131"/>
          </a:xfrm>
        </p:spPr>
        <p:txBody>
          <a:bodyPr>
            <a:normAutofit/>
          </a:bodyPr>
          <a:lstStyle/>
          <a:p>
            <a:r>
              <a:rPr lang="tr-TR" sz="1200" dirty="0"/>
              <a:t>İnşaat sektörü istihdamın yaklaşık %7’sini sağlamaktadır. İnşaat sektöründe istihdam edilen kişi sayısı  yaz aylarında daha da yükselmekle birlikte yıllık ortalama 1,6 milyon seviyesindedir.</a:t>
            </a:r>
          </a:p>
          <a:p>
            <a:r>
              <a:rPr lang="tr-TR" sz="1200" dirty="0"/>
              <a:t>İnşaat sektörünün tek başına gayri safi yurt içi hasıla içindeki payı %5,7'dir. İnşaat sektörü kendisine mal ve hizmet üreten 250’ye yakın alt sektörü beslemekte ve gayri safi yurt içi hasılaya bu sektörler üzerinden dolaylı olarak da büyük bir katkı yapmaktadır.</a:t>
            </a:r>
          </a:p>
          <a:p>
            <a:r>
              <a:rPr lang="tr-TR" sz="1200" dirty="0"/>
              <a:t>Bina inşaatlarının %75'ini konut inşaatları oluşturmaktadır. </a:t>
            </a:r>
            <a:r>
              <a:rPr lang="tr-TR" sz="1200" dirty="0" smtClean="0"/>
              <a:t>Dolaysıyla </a:t>
            </a:r>
            <a:r>
              <a:rPr lang="tr-TR" sz="1200" dirty="0"/>
              <a:t>inşaat sektörü ile konut sektörü iç içe geçmiş </a:t>
            </a:r>
            <a:r>
              <a:rPr lang="tr-TR" sz="1200" dirty="0" smtClean="0"/>
              <a:t>durumdadır. Konut </a:t>
            </a:r>
            <a:r>
              <a:rPr lang="tr-TR" sz="1200" dirty="0"/>
              <a:t>üretiminde kullanılan ürünlerin %90'ı yerli üretim olup, cari açık yaratmayan başlıca sektörlerden biridir.</a:t>
            </a:r>
          </a:p>
          <a:p>
            <a:r>
              <a:rPr lang="tr-TR" sz="1200" dirty="0" smtClean="0"/>
              <a:t>Son bir yıldır </a:t>
            </a:r>
            <a:r>
              <a:rPr lang="tr-TR" sz="1200" dirty="0"/>
              <a:t>konut </a:t>
            </a:r>
            <a:r>
              <a:rPr lang="tr-TR" sz="1200" dirty="0" smtClean="0"/>
              <a:t>kredisi </a:t>
            </a:r>
            <a:r>
              <a:rPr lang="tr-TR" sz="1200" dirty="0"/>
              <a:t>faizleri tekrar iniş trendine girmiş ve tarihi dip seviyelerini yakalamıştır. Buna paralel olarak konut kredisi kullanımı da tekrar </a:t>
            </a:r>
            <a:r>
              <a:rPr lang="tr-TR" sz="1200" dirty="0" smtClean="0"/>
              <a:t>hızlanmıştır. Konut </a:t>
            </a:r>
            <a:r>
              <a:rPr lang="tr-TR" sz="1200" dirty="0"/>
              <a:t>ve inşaat </a:t>
            </a:r>
            <a:r>
              <a:rPr lang="tr-TR" sz="1200" dirty="0" smtClean="0"/>
              <a:t>sektörü büyüme </a:t>
            </a:r>
            <a:r>
              <a:rPr lang="tr-TR" sz="1200" dirty="0"/>
              <a:t>ve istihdam üzerinde olumlu etkiler yapmaya devam </a:t>
            </a:r>
            <a:r>
              <a:rPr lang="tr-TR" sz="1200" dirty="0" smtClean="0"/>
              <a:t>edecek potansiyeli barındırmaktadır.</a:t>
            </a:r>
          </a:p>
        </p:txBody>
      </p:sp>
      <p:sp>
        <p:nvSpPr>
          <p:cNvPr id="4" name="Slayt Numarası Yer Tutucusu 3"/>
          <p:cNvSpPr>
            <a:spLocks noGrp="1"/>
          </p:cNvSpPr>
          <p:nvPr>
            <p:ph type="sldNum" sz="quarter" idx="12"/>
          </p:nvPr>
        </p:nvSpPr>
        <p:spPr/>
        <p:txBody>
          <a:bodyPr/>
          <a:lstStyle/>
          <a:p>
            <a:fld id="{A9678DCE-C37D-4CB7-9A9A-13227B0F975F}" type="slidenum">
              <a:rPr lang="tr-TR" smtClean="0"/>
              <a:pPr/>
              <a:t>2</a:t>
            </a:fld>
            <a:endParaRPr lang="tr-TR" dirty="0"/>
          </a:p>
        </p:txBody>
      </p:sp>
      <p:graphicFrame>
        <p:nvGraphicFramePr>
          <p:cNvPr id="5" name="Grafik 4"/>
          <p:cNvGraphicFramePr>
            <a:graphicFrameLocks/>
          </p:cNvGraphicFramePr>
          <p:nvPr>
            <p:extLst>
              <p:ext uri="{D42A27DB-BD31-4B8C-83A1-F6EECF244321}">
                <p14:modId xmlns:p14="http://schemas.microsoft.com/office/powerpoint/2010/main" xmlns="" val="3173474647"/>
              </p:ext>
            </p:extLst>
          </p:nvPr>
        </p:nvGraphicFramePr>
        <p:xfrm>
          <a:off x="1475657" y="1124744"/>
          <a:ext cx="2952328"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 5"/>
          <p:cNvGraphicFramePr>
            <a:graphicFrameLocks/>
          </p:cNvGraphicFramePr>
          <p:nvPr>
            <p:extLst>
              <p:ext uri="{D42A27DB-BD31-4B8C-83A1-F6EECF244321}">
                <p14:modId xmlns:p14="http://schemas.microsoft.com/office/powerpoint/2010/main" xmlns="" val="3968671944"/>
              </p:ext>
            </p:extLst>
          </p:nvPr>
        </p:nvGraphicFramePr>
        <p:xfrm>
          <a:off x="4644009" y="1124744"/>
          <a:ext cx="2952328" cy="2304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94251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Konut Üretimi ve Satışı</a:t>
            </a:r>
            <a:endParaRPr lang="tr-TR" dirty="0"/>
          </a:p>
        </p:txBody>
      </p:sp>
      <p:sp>
        <p:nvSpPr>
          <p:cNvPr id="3" name="İçerik Yer Tutucusu 2"/>
          <p:cNvSpPr>
            <a:spLocks noGrp="1"/>
          </p:cNvSpPr>
          <p:nvPr>
            <p:ph idx="1"/>
          </p:nvPr>
        </p:nvSpPr>
        <p:spPr>
          <a:xfrm>
            <a:off x="467544" y="4005064"/>
            <a:ext cx="8229600" cy="2232248"/>
          </a:xfrm>
        </p:spPr>
        <p:txBody>
          <a:bodyPr>
            <a:normAutofit/>
          </a:bodyPr>
          <a:lstStyle/>
          <a:p>
            <a:r>
              <a:rPr lang="tr-TR" sz="1200" dirty="0" smtClean="0"/>
              <a:t>Yapı ruhsatı verilen daire adetleri inşaata başlanabilmesi için belediyeden izin alan daire adedini göstermektedir. Konut satış adetleri ise tapu el değiştiren konut sayılarını göstermektedir.</a:t>
            </a:r>
          </a:p>
          <a:p>
            <a:r>
              <a:rPr lang="tr-TR" sz="1200" dirty="0" smtClean="0"/>
              <a:t>Konutun tapuda el değiştirmesi inşaat süresine bağlı olarak gecikmeli olabilmektedir.</a:t>
            </a:r>
          </a:p>
          <a:p>
            <a:r>
              <a:rPr lang="tr-TR" sz="1200" dirty="0" smtClean="0"/>
              <a:t>İnşaat ruhsatı alan daire adetleri 2005 yılından itibaren 500-600 bin adet bandında seyrederken 2010 yılında rekor kırarak 900 bin adedi aşmıştır. </a:t>
            </a:r>
            <a:r>
              <a:rPr lang="tr-TR" sz="1200" dirty="0"/>
              <a:t>Konut satış adetleri ise </a:t>
            </a:r>
            <a:r>
              <a:rPr lang="tr-TR" sz="1200" dirty="0" smtClean="0"/>
              <a:t>400 bin adet civarında seyretmekte olup, 2009 </a:t>
            </a:r>
            <a:r>
              <a:rPr lang="tr-TR" sz="1200" dirty="0"/>
              <a:t>yılı ikinci üç aylık döneminde sağlanan vergi </a:t>
            </a:r>
            <a:r>
              <a:rPr lang="tr-TR" sz="1200" dirty="0" smtClean="0"/>
              <a:t>avantajları bu yıla mahsus olarak konut satışlarının 532 bin adete ulaşmasını sağlamıştır.</a:t>
            </a:r>
            <a:endParaRPr lang="tr-TR" sz="1200" dirty="0"/>
          </a:p>
          <a:p>
            <a:r>
              <a:rPr lang="tr-TR" sz="1200" dirty="0" smtClean="0"/>
              <a:t>Grafikten görüldüğü üzere inşaat ruhsatı alan daire adedi ile satılan daire adedi arasında büyük farklar ortaya çıkmıştır.</a:t>
            </a:r>
          </a:p>
        </p:txBody>
      </p:sp>
      <p:sp>
        <p:nvSpPr>
          <p:cNvPr id="4" name="Slayt Numarası Yer Tutucusu 3"/>
          <p:cNvSpPr>
            <a:spLocks noGrp="1"/>
          </p:cNvSpPr>
          <p:nvPr>
            <p:ph type="sldNum" sz="quarter" idx="12"/>
          </p:nvPr>
        </p:nvSpPr>
        <p:spPr/>
        <p:txBody>
          <a:bodyPr/>
          <a:lstStyle/>
          <a:p>
            <a:fld id="{A9678DCE-C37D-4CB7-9A9A-13227B0F975F}" type="slidenum">
              <a:rPr lang="tr-TR" smtClean="0"/>
              <a:pPr/>
              <a:t>3</a:t>
            </a:fld>
            <a:endParaRPr lang="tr-TR" dirty="0"/>
          </a:p>
        </p:txBody>
      </p:sp>
      <p:graphicFrame>
        <p:nvGraphicFramePr>
          <p:cNvPr id="7" name="Grafik 6"/>
          <p:cNvGraphicFramePr>
            <a:graphicFrameLocks/>
          </p:cNvGraphicFramePr>
          <p:nvPr>
            <p:extLst>
              <p:ext uri="{D42A27DB-BD31-4B8C-83A1-F6EECF244321}">
                <p14:modId xmlns:p14="http://schemas.microsoft.com/office/powerpoint/2010/main" xmlns="" val="1889232471"/>
              </p:ext>
            </p:extLst>
          </p:nvPr>
        </p:nvGraphicFramePr>
        <p:xfrm>
          <a:off x="467544" y="1484784"/>
          <a:ext cx="3779515"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afik 9"/>
          <p:cNvGraphicFramePr>
            <a:graphicFrameLocks/>
          </p:cNvGraphicFramePr>
          <p:nvPr>
            <p:extLst>
              <p:ext uri="{D42A27DB-BD31-4B8C-83A1-F6EECF244321}">
                <p14:modId xmlns:p14="http://schemas.microsoft.com/office/powerpoint/2010/main" xmlns="" val="1961225408"/>
              </p:ext>
            </p:extLst>
          </p:nvPr>
        </p:nvGraphicFramePr>
        <p:xfrm>
          <a:off x="4716016" y="1484784"/>
          <a:ext cx="3600400" cy="2376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651574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Vergi Teşviklerinin Etkisi</a:t>
            </a:r>
            <a:endParaRPr lang="tr-TR" dirty="0"/>
          </a:p>
        </p:txBody>
      </p:sp>
      <p:sp>
        <p:nvSpPr>
          <p:cNvPr id="13" name="İçerik Yer Tutucusu 12"/>
          <p:cNvSpPr>
            <a:spLocks noGrp="1"/>
          </p:cNvSpPr>
          <p:nvPr>
            <p:ph idx="1"/>
          </p:nvPr>
        </p:nvSpPr>
        <p:spPr>
          <a:xfrm>
            <a:off x="457200" y="3933056"/>
            <a:ext cx="8229600" cy="2193107"/>
          </a:xfrm>
        </p:spPr>
        <p:txBody>
          <a:bodyPr>
            <a:normAutofit/>
          </a:bodyPr>
          <a:lstStyle/>
          <a:p>
            <a:r>
              <a:rPr lang="tr-TR" sz="1200" dirty="0" smtClean="0"/>
              <a:t>2009 yılı 2. çeyreğinde kısa bir süreliğine tapu harçlarında yarı yarıya indirim yapılmış, 150 m2'den büyük konutlarda %18 olan KDV oranı %8'e indirilmiştir.</a:t>
            </a:r>
          </a:p>
          <a:p>
            <a:r>
              <a:rPr lang="tr-TR" sz="1200" dirty="0" smtClean="0"/>
              <a:t>Yukarıda sol taraftaki grafikte görüldüğü üzere ülkemizde her yıl yaklaşık 400 bin adet konut tapuda el değiştirmekte iken, 2009 yılı ikinci çeyreğinde sağlanan vergi indirimleri sayesinde bu rakam 532 bin adete ulaşmıştır.</a:t>
            </a:r>
          </a:p>
          <a:p>
            <a:r>
              <a:rPr lang="tr-TR" sz="1200" dirty="0" smtClean="0"/>
              <a:t>Yukarıda sağ taraftaki grafikte görüldüğü üzere 2009 yılı ikinci çeyreğinde konut satışları bir önceki yıla göre %25 artmış, vergi avantajlarının kaldırılması ile birlikte 2009 yılı üçüncü çeyreğinde ise bir önceki döneme göre %33 azalmıştır.</a:t>
            </a:r>
            <a:endParaRPr lang="tr-TR" sz="1200" dirty="0"/>
          </a:p>
        </p:txBody>
      </p:sp>
      <p:sp>
        <p:nvSpPr>
          <p:cNvPr id="4" name="Slayt Numarası Yer Tutucusu 3"/>
          <p:cNvSpPr>
            <a:spLocks noGrp="1"/>
          </p:cNvSpPr>
          <p:nvPr>
            <p:ph type="sldNum" sz="quarter" idx="12"/>
          </p:nvPr>
        </p:nvSpPr>
        <p:spPr/>
        <p:txBody>
          <a:bodyPr/>
          <a:lstStyle/>
          <a:p>
            <a:fld id="{A9678DCE-C37D-4CB7-9A9A-13227B0F975F}" type="slidenum">
              <a:rPr lang="tr-TR" smtClean="0"/>
              <a:pPr/>
              <a:t>4</a:t>
            </a:fld>
            <a:endParaRPr lang="tr-TR" dirty="0"/>
          </a:p>
        </p:txBody>
      </p:sp>
      <p:graphicFrame>
        <p:nvGraphicFramePr>
          <p:cNvPr id="7" name="Grafik 6"/>
          <p:cNvGraphicFramePr>
            <a:graphicFrameLocks/>
          </p:cNvGraphicFramePr>
          <p:nvPr>
            <p:extLst>
              <p:ext uri="{D42A27DB-BD31-4B8C-83A1-F6EECF244321}">
                <p14:modId xmlns:p14="http://schemas.microsoft.com/office/powerpoint/2010/main" xmlns="" val="1670086937"/>
              </p:ext>
            </p:extLst>
          </p:nvPr>
        </p:nvGraphicFramePr>
        <p:xfrm>
          <a:off x="251520" y="1124744"/>
          <a:ext cx="4248472" cy="2448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fik 7"/>
          <p:cNvGraphicFramePr>
            <a:graphicFrameLocks/>
          </p:cNvGraphicFramePr>
          <p:nvPr>
            <p:extLst>
              <p:ext uri="{D42A27DB-BD31-4B8C-83A1-F6EECF244321}">
                <p14:modId xmlns:p14="http://schemas.microsoft.com/office/powerpoint/2010/main" xmlns="" val="790781263"/>
              </p:ext>
            </p:extLst>
          </p:nvPr>
        </p:nvGraphicFramePr>
        <p:xfrm>
          <a:off x="4788024" y="1124744"/>
          <a:ext cx="3923928" cy="2304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7490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Pazar Yapısı</a:t>
            </a:r>
            <a:endParaRPr lang="tr-TR" dirty="0"/>
          </a:p>
        </p:txBody>
      </p:sp>
      <p:sp>
        <p:nvSpPr>
          <p:cNvPr id="4" name="Slayt Numarası Yer Tutucusu 3"/>
          <p:cNvSpPr>
            <a:spLocks noGrp="1"/>
          </p:cNvSpPr>
          <p:nvPr>
            <p:ph type="sldNum" sz="quarter" idx="12"/>
          </p:nvPr>
        </p:nvSpPr>
        <p:spPr/>
        <p:txBody>
          <a:bodyPr/>
          <a:lstStyle/>
          <a:p>
            <a:fld id="{A9678DCE-C37D-4CB7-9A9A-13227B0F975F}" type="slidenum">
              <a:rPr lang="tr-TR" smtClean="0"/>
              <a:pPr/>
              <a:t>5</a:t>
            </a:fld>
            <a:endParaRPr lang="tr-TR" dirty="0"/>
          </a:p>
        </p:txBody>
      </p:sp>
      <p:sp>
        <p:nvSpPr>
          <p:cNvPr id="9" name="Metin kutusu 8"/>
          <p:cNvSpPr txBox="1"/>
          <p:nvPr/>
        </p:nvSpPr>
        <p:spPr>
          <a:xfrm>
            <a:off x="323528" y="4509120"/>
            <a:ext cx="7992888" cy="1015663"/>
          </a:xfrm>
          <a:prstGeom prst="rect">
            <a:avLst/>
          </a:prstGeom>
          <a:noFill/>
        </p:spPr>
        <p:txBody>
          <a:bodyPr wrap="square" rtlCol="0">
            <a:spAutoFit/>
          </a:bodyPr>
          <a:lstStyle/>
          <a:p>
            <a:pPr marL="171450" indent="-171450">
              <a:buFont typeface="Arial" charset="0"/>
              <a:buChar char="•"/>
            </a:pPr>
            <a:r>
              <a:rPr lang="tr-TR" sz="1200" dirty="0" smtClean="0">
                <a:latin typeface="Bookman Old Style" pitchFamily="18" charset="0"/>
              </a:rPr>
              <a:t>Türkiye'de üretilen konutlarının yaklaşık %9'unu TOKİ ve %1,5'ini Emlak Konut GYO üretmektedir.</a:t>
            </a:r>
          </a:p>
          <a:p>
            <a:pPr marL="171450" indent="-171450">
              <a:buFont typeface="Arial" charset="0"/>
              <a:buChar char="•"/>
            </a:pPr>
            <a:r>
              <a:rPr lang="tr-TR" sz="1200" dirty="0" err="1" smtClean="0">
                <a:latin typeface="Bookman Old Style" pitchFamily="18" charset="0"/>
              </a:rPr>
              <a:t>Konutder</a:t>
            </a:r>
            <a:r>
              <a:rPr lang="tr-TR" sz="1200" dirty="0" smtClean="0">
                <a:latin typeface="Bookman Old Style" pitchFamily="18" charset="0"/>
              </a:rPr>
              <a:t> üyesi 17 firma ise, TOKİ ve Emlak GYO ile yaptıkları projeler hariç, %1,6 oranında Pazar payına sahiptir.</a:t>
            </a:r>
          </a:p>
          <a:p>
            <a:pPr marL="171450" indent="-171450">
              <a:buFont typeface="Arial" charset="0"/>
              <a:buChar char="•"/>
            </a:pPr>
            <a:r>
              <a:rPr lang="tr-TR" sz="1200" dirty="0" smtClean="0">
                <a:latin typeface="Bookman Old Style" pitchFamily="18" charset="0"/>
              </a:rPr>
              <a:t>Pazarın geri kalan %87,7'lik kısmını ise, çoğunluğu 5-10 dairelik aparmanlar inşa eden küçük ölçekli firmalar oluşturmaktadır.</a:t>
            </a:r>
          </a:p>
        </p:txBody>
      </p:sp>
      <p:graphicFrame>
        <p:nvGraphicFramePr>
          <p:cNvPr id="3" name="Tablo 2"/>
          <p:cNvGraphicFramePr>
            <a:graphicFrameLocks noGrp="1"/>
          </p:cNvGraphicFramePr>
          <p:nvPr>
            <p:extLst>
              <p:ext uri="{D42A27DB-BD31-4B8C-83A1-F6EECF244321}">
                <p14:modId xmlns:p14="http://schemas.microsoft.com/office/powerpoint/2010/main" xmlns="" val="1874225673"/>
              </p:ext>
            </p:extLst>
          </p:nvPr>
        </p:nvGraphicFramePr>
        <p:xfrm>
          <a:off x="323528" y="1340768"/>
          <a:ext cx="3960439" cy="2664302"/>
        </p:xfrm>
        <a:graphic>
          <a:graphicData uri="http://schemas.openxmlformats.org/drawingml/2006/table">
            <a:tbl>
              <a:tblPr>
                <a:tableStyleId>{2D5ABB26-0587-4C30-8999-92F81FD0307C}</a:tableStyleId>
              </a:tblPr>
              <a:tblGrid>
                <a:gridCol w="2234437"/>
                <a:gridCol w="976730"/>
                <a:gridCol w="749272"/>
              </a:tblGrid>
              <a:tr h="225050">
                <a:tc gridSpan="3">
                  <a:txBody>
                    <a:bodyPr/>
                    <a:lstStyle/>
                    <a:p>
                      <a:pPr algn="ctr" fontAlgn="b"/>
                      <a:r>
                        <a:rPr lang="fi-FI" sz="1100" b="1" u="none" strike="noStrike" dirty="0">
                          <a:effectLst/>
                          <a:latin typeface="Bookman Old Style" pitchFamily="18" charset="0"/>
                        </a:rPr>
                        <a:t>2002-2012 Dönemi Üretilen Konut Sayısı</a:t>
                      </a:r>
                      <a:endParaRPr lang="fi-FI" sz="1100" b="1" i="0" u="none" strike="noStrike" dirty="0">
                        <a:solidFill>
                          <a:srgbClr val="000000"/>
                        </a:solidFill>
                        <a:effectLst/>
                        <a:latin typeface="Bookman Old Style" pitchFamily="18" charset="0"/>
                      </a:endParaRPr>
                    </a:p>
                  </a:txBody>
                  <a:tcPr marL="9525" marR="9525" marT="9525" marB="0" anchor="ctr"/>
                </a:tc>
                <a:tc hMerge="1">
                  <a:txBody>
                    <a:bodyPr/>
                    <a:lstStyle/>
                    <a:p>
                      <a:endParaRPr lang="tr-TR"/>
                    </a:p>
                  </a:txBody>
                  <a:tcPr/>
                </a:tc>
                <a:tc hMerge="1">
                  <a:txBody>
                    <a:bodyPr/>
                    <a:lstStyle/>
                    <a:p>
                      <a:endParaRPr lang="tr-TR"/>
                    </a:p>
                  </a:txBody>
                  <a:tcPr/>
                </a:tc>
              </a:tr>
              <a:tr h="225050">
                <a:tc>
                  <a:txBody>
                    <a:bodyPr/>
                    <a:lstStyle/>
                    <a:p>
                      <a:pPr algn="l" fontAlgn="b"/>
                      <a:endParaRPr lang="tr-TR" sz="1100" b="0" i="0" u="none" strike="noStrike" dirty="0">
                        <a:solidFill>
                          <a:srgbClr val="000000"/>
                        </a:solidFill>
                        <a:effectLst/>
                        <a:latin typeface="Bookman Old Style"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endParaRPr lang="tr-TR" sz="1100" b="0" i="0" u="none" strike="noStrike" dirty="0">
                        <a:solidFill>
                          <a:srgbClr val="000000"/>
                        </a:solidFill>
                        <a:effectLst/>
                        <a:latin typeface="Bookman Old Style"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endParaRPr lang="tr-TR" sz="1100" b="0" i="0" u="none" strike="noStrike" dirty="0">
                        <a:solidFill>
                          <a:srgbClr val="000000"/>
                        </a:solidFill>
                        <a:effectLst/>
                        <a:latin typeface="Bookman Old Style" pitchFamily="18" charset="0"/>
                      </a:endParaRPr>
                    </a:p>
                  </a:txBody>
                  <a:tcPr marL="9525" marR="9525" marT="9525" marB="0" anchor="ctr">
                    <a:lnB w="12700" cap="flat" cmpd="sng" algn="ctr">
                      <a:solidFill>
                        <a:schemeClr val="tx1"/>
                      </a:solidFill>
                      <a:prstDash val="solid"/>
                      <a:round/>
                      <a:headEnd type="none" w="med" len="med"/>
                      <a:tailEnd type="none" w="med" len="med"/>
                    </a:lnB>
                  </a:tcPr>
                </a:tc>
              </a:tr>
              <a:tr h="225050">
                <a:tc>
                  <a:txBody>
                    <a:bodyPr/>
                    <a:lstStyle/>
                    <a:p>
                      <a:pPr algn="l" fontAlgn="b"/>
                      <a:r>
                        <a:rPr lang="tr-TR" sz="1100" b="1" u="none" strike="noStrike" dirty="0">
                          <a:effectLst/>
                          <a:latin typeface="Bookman Old Style" pitchFamily="18" charset="0"/>
                        </a:rPr>
                        <a:t>TOKİ Konutları</a:t>
                      </a:r>
                      <a:endParaRPr lang="tr-TR" sz="1100" b="1" i="0" u="none" strike="noStrike" dirty="0">
                        <a:solidFill>
                          <a:srgbClr val="000000"/>
                        </a:solidFill>
                        <a:effectLst/>
                        <a:latin typeface="Bookman Old Style"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tr-TR" sz="1100" b="1" u="none" strike="noStrike" dirty="0">
                          <a:effectLst/>
                          <a:latin typeface="Bookman Old Style" pitchFamily="18" charset="0"/>
                        </a:rPr>
                        <a:t>504.309</a:t>
                      </a:r>
                      <a:endParaRPr lang="tr-TR" sz="1100" b="1" i="0" u="none" strike="noStrike" dirty="0">
                        <a:solidFill>
                          <a:srgbClr val="000000"/>
                        </a:solidFill>
                        <a:effectLst/>
                        <a:latin typeface="Bookman Old Style"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tr-TR" sz="1100" b="1" u="none" strike="noStrike" dirty="0">
                          <a:effectLst/>
                          <a:latin typeface="Bookman Old Style" pitchFamily="18" charset="0"/>
                        </a:rPr>
                        <a:t>9,1%</a:t>
                      </a:r>
                      <a:endParaRPr lang="tr-TR" sz="1100" b="1" i="0" u="none" strike="noStrike" dirty="0">
                        <a:solidFill>
                          <a:srgbClr val="000000"/>
                        </a:solidFill>
                        <a:effectLst/>
                        <a:latin typeface="Bookman Old Style" pitchFamily="18" charset="0"/>
                      </a:endParaRPr>
                    </a:p>
                  </a:txBody>
                  <a:tcPr marL="9525" marR="9525" marT="9525" marB="0" anchor="ctr">
                    <a:lnT w="12700" cap="flat" cmpd="sng" algn="ctr">
                      <a:solidFill>
                        <a:schemeClr val="tx1"/>
                      </a:solidFill>
                      <a:prstDash val="solid"/>
                      <a:round/>
                      <a:headEnd type="none" w="med" len="med"/>
                      <a:tailEnd type="none" w="med" len="med"/>
                    </a:lnT>
                  </a:tcPr>
                </a:tc>
              </a:tr>
              <a:tr h="181492">
                <a:tc>
                  <a:txBody>
                    <a:bodyPr/>
                    <a:lstStyle/>
                    <a:p>
                      <a:pPr algn="l" fontAlgn="b"/>
                      <a:r>
                        <a:rPr lang="tr-TR" sz="1000" u="none" strike="noStrike" dirty="0">
                          <a:effectLst/>
                          <a:latin typeface="Bookman Old Style" pitchFamily="18" charset="0"/>
                        </a:rPr>
                        <a:t>Dar ve Orta</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a:effectLst/>
                          <a:latin typeface="Bookman Old Style" pitchFamily="18" charset="0"/>
                        </a:rPr>
                        <a:t>224.695</a:t>
                      </a:r>
                      <a:endParaRPr lang="tr-TR" sz="1000" b="0" i="0" u="none" strike="noStrike">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a:effectLst/>
                          <a:latin typeface="Bookman Old Style" pitchFamily="18" charset="0"/>
                        </a:rPr>
                        <a:t>4,1%</a:t>
                      </a:r>
                      <a:endParaRPr lang="tr-TR" sz="1000" b="0" i="0" u="none" strike="noStrike">
                        <a:solidFill>
                          <a:srgbClr val="000000"/>
                        </a:solidFill>
                        <a:effectLst/>
                        <a:latin typeface="Bookman Old Style" pitchFamily="18" charset="0"/>
                      </a:endParaRPr>
                    </a:p>
                  </a:txBody>
                  <a:tcPr marL="9525" marR="9525" marT="9525" marB="0" anchor="ctr"/>
                </a:tc>
              </a:tr>
              <a:tr h="181492">
                <a:tc>
                  <a:txBody>
                    <a:bodyPr/>
                    <a:lstStyle/>
                    <a:p>
                      <a:pPr algn="l" fontAlgn="b"/>
                      <a:r>
                        <a:rPr lang="tr-TR" sz="1000" u="none" strike="noStrike" dirty="0">
                          <a:effectLst/>
                          <a:latin typeface="Bookman Old Style" pitchFamily="18" charset="0"/>
                        </a:rPr>
                        <a:t>Alt-Yoksul</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a:effectLst/>
                          <a:latin typeface="Bookman Old Style" pitchFamily="18" charset="0"/>
                        </a:rPr>
                        <a:t>143.335</a:t>
                      </a:r>
                      <a:endParaRPr lang="tr-TR" sz="1000" b="0" i="0" u="none" strike="noStrike">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a:effectLst/>
                          <a:latin typeface="Bookman Old Style" pitchFamily="18" charset="0"/>
                        </a:rPr>
                        <a:t>2,6%</a:t>
                      </a:r>
                      <a:endParaRPr lang="tr-TR" sz="1000" b="0" i="0" u="none" strike="noStrike">
                        <a:solidFill>
                          <a:srgbClr val="000000"/>
                        </a:solidFill>
                        <a:effectLst/>
                        <a:latin typeface="Bookman Old Style" pitchFamily="18" charset="0"/>
                      </a:endParaRPr>
                    </a:p>
                  </a:txBody>
                  <a:tcPr marL="9525" marR="9525" marT="9525" marB="0" anchor="ctr"/>
                </a:tc>
              </a:tr>
              <a:tr h="181492">
                <a:tc>
                  <a:txBody>
                    <a:bodyPr/>
                    <a:lstStyle/>
                    <a:p>
                      <a:pPr algn="l" fontAlgn="b"/>
                      <a:r>
                        <a:rPr lang="tr-TR" sz="1000" u="none" strike="noStrike" dirty="0">
                          <a:effectLst/>
                          <a:latin typeface="Bookman Old Style" pitchFamily="18" charset="0"/>
                        </a:rPr>
                        <a:t>Gecekondu</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a:effectLst/>
                          <a:latin typeface="Bookman Old Style" pitchFamily="18" charset="0"/>
                        </a:rPr>
                        <a:t>70.033</a:t>
                      </a:r>
                      <a:endParaRPr lang="tr-TR" sz="1000" b="0" i="0" u="none" strike="noStrike">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a:effectLst/>
                          <a:latin typeface="Bookman Old Style" pitchFamily="18" charset="0"/>
                        </a:rPr>
                        <a:t>1,3%</a:t>
                      </a:r>
                      <a:endParaRPr lang="tr-TR" sz="1000" b="0" i="0" u="none" strike="noStrike">
                        <a:solidFill>
                          <a:srgbClr val="000000"/>
                        </a:solidFill>
                        <a:effectLst/>
                        <a:latin typeface="Bookman Old Style" pitchFamily="18" charset="0"/>
                      </a:endParaRPr>
                    </a:p>
                  </a:txBody>
                  <a:tcPr marL="9525" marR="9525" marT="9525" marB="0" anchor="ctr"/>
                </a:tc>
              </a:tr>
              <a:tr h="181492">
                <a:tc>
                  <a:txBody>
                    <a:bodyPr/>
                    <a:lstStyle/>
                    <a:p>
                      <a:pPr algn="l" fontAlgn="b"/>
                      <a:r>
                        <a:rPr lang="tr-TR" sz="1000" u="none" strike="noStrike" dirty="0">
                          <a:effectLst/>
                          <a:latin typeface="Bookman Old Style" pitchFamily="18" charset="0"/>
                        </a:rPr>
                        <a:t>Afet Konutu</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dirty="0">
                          <a:effectLst/>
                          <a:latin typeface="Bookman Old Style" pitchFamily="18" charset="0"/>
                        </a:rPr>
                        <a:t>37.688</a:t>
                      </a:r>
                      <a:endParaRPr lang="tr-TR" sz="1000" b="0" i="0" u="none" strike="noStrike" dirty="0">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a:effectLst/>
                          <a:latin typeface="Bookman Old Style" pitchFamily="18" charset="0"/>
                        </a:rPr>
                        <a:t>0,7%</a:t>
                      </a:r>
                      <a:endParaRPr lang="tr-TR" sz="1000" b="0" i="0" u="none" strike="noStrike">
                        <a:solidFill>
                          <a:srgbClr val="000000"/>
                        </a:solidFill>
                        <a:effectLst/>
                        <a:latin typeface="Bookman Old Style" pitchFamily="18" charset="0"/>
                      </a:endParaRPr>
                    </a:p>
                  </a:txBody>
                  <a:tcPr marL="9525" marR="9525" marT="9525" marB="0" anchor="ctr"/>
                </a:tc>
              </a:tr>
              <a:tr h="181492">
                <a:tc>
                  <a:txBody>
                    <a:bodyPr/>
                    <a:lstStyle/>
                    <a:p>
                      <a:pPr algn="l" fontAlgn="b"/>
                      <a:r>
                        <a:rPr lang="tr-TR" sz="1000" u="none" strike="noStrike" dirty="0">
                          <a:effectLst/>
                          <a:latin typeface="Bookman Old Style" pitchFamily="18" charset="0"/>
                        </a:rPr>
                        <a:t>Tarım Köy</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dirty="0">
                          <a:effectLst/>
                          <a:latin typeface="Bookman Old Style" pitchFamily="18" charset="0"/>
                        </a:rPr>
                        <a:t>5.584</a:t>
                      </a:r>
                      <a:endParaRPr lang="tr-TR" sz="1000" b="0" i="0" u="none" strike="noStrike" dirty="0">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a:effectLst/>
                          <a:latin typeface="Bookman Old Style" pitchFamily="18" charset="0"/>
                        </a:rPr>
                        <a:t>0,1%</a:t>
                      </a:r>
                      <a:endParaRPr lang="tr-TR" sz="1000" b="0" i="0" u="none" strike="noStrike">
                        <a:solidFill>
                          <a:srgbClr val="000000"/>
                        </a:solidFill>
                        <a:effectLst/>
                        <a:latin typeface="Bookman Old Style" pitchFamily="18" charset="0"/>
                      </a:endParaRPr>
                    </a:p>
                  </a:txBody>
                  <a:tcPr marL="9525" marR="9525" marT="9525" marB="0" anchor="ctr"/>
                </a:tc>
              </a:tr>
              <a:tr h="181492">
                <a:tc>
                  <a:txBody>
                    <a:bodyPr/>
                    <a:lstStyle/>
                    <a:p>
                      <a:pPr algn="l" fontAlgn="b"/>
                      <a:r>
                        <a:rPr lang="tr-TR" sz="1000" u="none" strike="noStrike" dirty="0">
                          <a:effectLst/>
                          <a:latin typeface="Bookman Old Style" pitchFamily="18" charset="0"/>
                        </a:rPr>
                        <a:t>Kaynak Geliştirme</a:t>
                      </a:r>
                      <a:endParaRPr lang="tr-TR" sz="1000" b="0" i="0" u="none" strike="noStrike" dirty="0">
                        <a:solidFill>
                          <a:srgbClr val="000000"/>
                        </a:solidFill>
                        <a:effectLst/>
                        <a:latin typeface="Bookman Old Style" pitchFamily="18" charset="0"/>
                      </a:endParaRPr>
                    </a:p>
                  </a:txBody>
                  <a:tcPr marL="171450" marR="9525" marT="9525" marB="0" anchor="ctr"/>
                </a:tc>
                <a:tc>
                  <a:txBody>
                    <a:bodyPr/>
                    <a:lstStyle/>
                    <a:p>
                      <a:pPr algn="r" fontAlgn="b"/>
                      <a:r>
                        <a:rPr lang="tr-TR" sz="1000" u="none" strike="noStrike" dirty="0">
                          <a:effectLst/>
                          <a:latin typeface="Bookman Old Style" pitchFamily="18" charset="0"/>
                        </a:rPr>
                        <a:t>22.974</a:t>
                      </a:r>
                      <a:endParaRPr lang="tr-TR" sz="1000" b="0" i="0" u="none" strike="noStrike" dirty="0">
                        <a:solidFill>
                          <a:srgbClr val="000000"/>
                        </a:solidFill>
                        <a:effectLst/>
                        <a:latin typeface="Bookman Old Style" pitchFamily="18" charset="0"/>
                      </a:endParaRPr>
                    </a:p>
                  </a:txBody>
                  <a:tcPr marL="9525" marR="9525" marT="9525" marB="0" anchor="ctr"/>
                </a:tc>
                <a:tc>
                  <a:txBody>
                    <a:bodyPr/>
                    <a:lstStyle/>
                    <a:p>
                      <a:pPr algn="r" fontAlgn="b"/>
                      <a:r>
                        <a:rPr lang="tr-TR" sz="1000" u="none" strike="noStrike" dirty="0">
                          <a:effectLst/>
                          <a:latin typeface="Bookman Old Style" pitchFamily="18" charset="0"/>
                        </a:rPr>
                        <a:t>0,4%</a:t>
                      </a:r>
                      <a:endParaRPr lang="tr-TR" sz="1000" b="0" i="0" u="none" strike="noStrike" dirty="0">
                        <a:solidFill>
                          <a:srgbClr val="000000"/>
                        </a:solidFill>
                        <a:effectLst/>
                        <a:latin typeface="Bookman Old Style" pitchFamily="18" charset="0"/>
                      </a:endParaRPr>
                    </a:p>
                  </a:txBody>
                  <a:tcPr marL="9525" marR="9525" marT="9525" marB="0" anchor="ctr"/>
                </a:tc>
              </a:tr>
              <a:tr h="225050">
                <a:tc>
                  <a:txBody>
                    <a:bodyPr/>
                    <a:lstStyle/>
                    <a:p>
                      <a:pPr algn="l" fontAlgn="b"/>
                      <a:r>
                        <a:rPr lang="tr-TR" sz="1100" b="1" u="none" strike="noStrike" dirty="0">
                          <a:effectLst/>
                          <a:latin typeface="Bookman Old Style" pitchFamily="18" charset="0"/>
                        </a:rPr>
                        <a:t>Emlak Konut GYO</a:t>
                      </a:r>
                      <a:endParaRPr lang="tr-TR" sz="1100" b="1" i="0" u="none" strike="noStrike" dirty="0">
                        <a:solidFill>
                          <a:srgbClr val="000000"/>
                        </a:solidFill>
                        <a:effectLst/>
                        <a:latin typeface="Bookman Old Style" pitchFamily="18" charset="0"/>
                      </a:endParaRPr>
                    </a:p>
                  </a:txBody>
                  <a:tcPr marL="9525" marR="9525" marT="9525" marB="0" anchor="ctr"/>
                </a:tc>
                <a:tc>
                  <a:txBody>
                    <a:bodyPr/>
                    <a:lstStyle/>
                    <a:p>
                      <a:pPr algn="r" fontAlgn="b"/>
                      <a:r>
                        <a:rPr lang="tr-TR" sz="1100" b="1" u="none" strike="noStrike" dirty="0">
                          <a:effectLst/>
                          <a:latin typeface="Bookman Old Style" pitchFamily="18" charset="0"/>
                        </a:rPr>
                        <a:t>84.600</a:t>
                      </a:r>
                      <a:endParaRPr lang="tr-TR" sz="1100" b="1" i="0" u="none" strike="noStrike" dirty="0">
                        <a:solidFill>
                          <a:srgbClr val="000000"/>
                        </a:solidFill>
                        <a:effectLst/>
                        <a:latin typeface="Bookman Old Style" pitchFamily="18" charset="0"/>
                      </a:endParaRPr>
                    </a:p>
                  </a:txBody>
                  <a:tcPr marL="9525" marR="9525" marT="9525" marB="0" anchor="ctr"/>
                </a:tc>
                <a:tc>
                  <a:txBody>
                    <a:bodyPr/>
                    <a:lstStyle/>
                    <a:p>
                      <a:pPr algn="r" fontAlgn="b"/>
                      <a:r>
                        <a:rPr lang="tr-TR" sz="1100" b="1" u="none" strike="noStrike">
                          <a:effectLst/>
                          <a:latin typeface="Bookman Old Style" pitchFamily="18" charset="0"/>
                        </a:rPr>
                        <a:t>1,5%</a:t>
                      </a:r>
                      <a:endParaRPr lang="tr-TR" sz="1100" b="1" i="0" u="none" strike="noStrike">
                        <a:solidFill>
                          <a:srgbClr val="000000"/>
                        </a:solidFill>
                        <a:effectLst/>
                        <a:latin typeface="Bookman Old Style" pitchFamily="18" charset="0"/>
                      </a:endParaRPr>
                    </a:p>
                  </a:txBody>
                  <a:tcPr marL="9525" marR="9525" marT="9525" marB="0" anchor="ctr"/>
                </a:tc>
              </a:tr>
              <a:tr h="225050">
                <a:tc>
                  <a:txBody>
                    <a:bodyPr/>
                    <a:lstStyle/>
                    <a:p>
                      <a:pPr algn="l" fontAlgn="b"/>
                      <a:r>
                        <a:rPr lang="tr-TR" sz="1100" b="1" u="none" strike="noStrike" kern="1200" dirty="0" err="1">
                          <a:solidFill>
                            <a:schemeClr val="tx1"/>
                          </a:solidFill>
                          <a:effectLst/>
                          <a:latin typeface="Bookman Old Style" pitchFamily="18" charset="0"/>
                          <a:ea typeface="+mn-ea"/>
                          <a:cs typeface="+mn-cs"/>
                        </a:rPr>
                        <a:t>Konutder</a:t>
                      </a:r>
                      <a:r>
                        <a:rPr lang="tr-TR" sz="1100" b="1" u="none" strike="noStrike" kern="1200" dirty="0">
                          <a:solidFill>
                            <a:schemeClr val="tx1"/>
                          </a:solidFill>
                          <a:effectLst/>
                          <a:latin typeface="Bookman Old Style" pitchFamily="18" charset="0"/>
                          <a:ea typeface="+mn-ea"/>
                          <a:cs typeface="+mn-cs"/>
                        </a:rPr>
                        <a:t> Üyeleri</a:t>
                      </a:r>
                    </a:p>
                  </a:txBody>
                  <a:tcPr marL="9525" marR="9525" marT="9525" marB="0" anchor="ctr"/>
                </a:tc>
                <a:tc>
                  <a:txBody>
                    <a:bodyPr/>
                    <a:lstStyle/>
                    <a:p>
                      <a:pPr algn="r" fontAlgn="b"/>
                      <a:r>
                        <a:rPr lang="tr-TR" sz="1100" b="1" u="none" strike="noStrike" kern="1200">
                          <a:solidFill>
                            <a:schemeClr val="tx1"/>
                          </a:solidFill>
                          <a:effectLst/>
                          <a:latin typeface="Bookman Old Style" pitchFamily="18" charset="0"/>
                          <a:ea typeface="+mn-ea"/>
                          <a:cs typeface="+mn-cs"/>
                        </a:rPr>
                        <a:t>88.766</a:t>
                      </a:r>
                    </a:p>
                  </a:txBody>
                  <a:tcPr marL="9525" marR="9525" marT="9525" marB="0" anchor="ctr"/>
                </a:tc>
                <a:tc>
                  <a:txBody>
                    <a:bodyPr/>
                    <a:lstStyle/>
                    <a:p>
                      <a:pPr algn="r" fontAlgn="b"/>
                      <a:r>
                        <a:rPr lang="tr-TR" sz="1100" b="1" u="none" strike="noStrike" kern="1200">
                          <a:solidFill>
                            <a:schemeClr val="tx1"/>
                          </a:solidFill>
                          <a:effectLst/>
                          <a:latin typeface="Bookman Old Style" pitchFamily="18" charset="0"/>
                          <a:ea typeface="+mn-ea"/>
                          <a:cs typeface="+mn-cs"/>
                        </a:rPr>
                        <a:t>1,6%</a:t>
                      </a:r>
                    </a:p>
                  </a:txBody>
                  <a:tcPr marL="9525" marR="9525" marT="9525" marB="0" anchor="ctr"/>
                </a:tc>
              </a:tr>
              <a:tr h="225050">
                <a:tc>
                  <a:txBody>
                    <a:bodyPr/>
                    <a:lstStyle/>
                    <a:p>
                      <a:pPr algn="l" fontAlgn="b"/>
                      <a:r>
                        <a:rPr lang="tr-TR" sz="1100" b="1" u="none" strike="noStrike" kern="1200" dirty="0">
                          <a:solidFill>
                            <a:schemeClr val="tx1"/>
                          </a:solidFill>
                          <a:effectLst/>
                          <a:latin typeface="Bookman Old Style" pitchFamily="18" charset="0"/>
                          <a:ea typeface="+mn-ea"/>
                          <a:cs typeface="+mn-cs"/>
                        </a:rPr>
                        <a:t>Diğer </a:t>
                      </a:r>
                      <a:r>
                        <a:rPr lang="tr-TR" sz="1100" b="1" u="none" strike="noStrike" kern="1200" dirty="0" smtClean="0">
                          <a:solidFill>
                            <a:schemeClr val="tx1"/>
                          </a:solidFill>
                          <a:effectLst/>
                          <a:latin typeface="Bookman Old Style" pitchFamily="18" charset="0"/>
                          <a:ea typeface="+mn-ea"/>
                          <a:cs typeface="+mn-cs"/>
                        </a:rPr>
                        <a:t>Üreticiler</a:t>
                      </a:r>
                      <a:endParaRPr lang="tr-TR" sz="1100" b="1" u="none" strike="noStrike" kern="1200" dirty="0">
                        <a:solidFill>
                          <a:schemeClr val="tx1"/>
                        </a:solidFill>
                        <a:effectLst/>
                        <a:latin typeface="Bookman Old Style" pitchFamily="18" charset="0"/>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tr-TR" sz="1100" b="1" u="none" strike="noStrike" kern="1200" dirty="0">
                          <a:solidFill>
                            <a:schemeClr val="tx1"/>
                          </a:solidFill>
                          <a:effectLst/>
                          <a:latin typeface="Bookman Old Style" pitchFamily="18" charset="0"/>
                          <a:ea typeface="+mn-ea"/>
                          <a:cs typeface="+mn-cs"/>
                        </a:rPr>
                        <a:t>4.851.730</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tr-TR" sz="1100" b="1" u="none" strike="noStrike" kern="1200" dirty="0">
                          <a:solidFill>
                            <a:schemeClr val="tx1"/>
                          </a:solidFill>
                          <a:effectLst/>
                          <a:latin typeface="Bookman Old Style" pitchFamily="18" charset="0"/>
                          <a:ea typeface="+mn-ea"/>
                          <a:cs typeface="+mn-cs"/>
                        </a:rPr>
                        <a:t>87,7%</a:t>
                      </a:r>
                    </a:p>
                  </a:txBody>
                  <a:tcPr marL="9525" marR="9525" marT="9525" marB="0" anchor="ctr">
                    <a:lnB w="12700" cap="flat" cmpd="sng" algn="ctr">
                      <a:solidFill>
                        <a:schemeClr val="tx1"/>
                      </a:solidFill>
                      <a:prstDash val="solid"/>
                      <a:round/>
                      <a:headEnd type="none" w="med" len="med"/>
                      <a:tailEnd type="none" w="med" len="med"/>
                    </a:lnB>
                  </a:tcPr>
                </a:tc>
              </a:tr>
              <a:tr h="225050">
                <a:tc>
                  <a:txBody>
                    <a:bodyPr/>
                    <a:lstStyle/>
                    <a:p>
                      <a:pPr algn="l" fontAlgn="b"/>
                      <a:r>
                        <a:rPr lang="tr-TR" sz="1100" b="1" u="none" strike="noStrike" kern="1200">
                          <a:solidFill>
                            <a:schemeClr val="tx1"/>
                          </a:solidFill>
                          <a:effectLst/>
                          <a:latin typeface="Bookman Old Style" pitchFamily="18" charset="0"/>
                          <a:ea typeface="+mn-ea"/>
                          <a:cs typeface="+mn-cs"/>
                        </a:rPr>
                        <a:t>Toplam</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tr-TR" sz="1100" b="1" u="none" strike="noStrike" kern="1200">
                          <a:solidFill>
                            <a:schemeClr val="tx1"/>
                          </a:solidFill>
                          <a:effectLst/>
                          <a:latin typeface="Bookman Old Style" pitchFamily="18" charset="0"/>
                          <a:ea typeface="+mn-ea"/>
                          <a:cs typeface="+mn-cs"/>
                        </a:rPr>
                        <a:t>5.529.405</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tr-TR" sz="1100" b="1" u="none" strike="noStrike" kern="1200" dirty="0">
                          <a:solidFill>
                            <a:schemeClr val="tx1"/>
                          </a:solidFill>
                          <a:effectLst/>
                          <a:latin typeface="Bookman Old Style" pitchFamily="18" charset="0"/>
                          <a:ea typeface="+mn-ea"/>
                          <a:cs typeface="+mn-cs"/>
                        </a:rPr>
                        <a:t>100,0%</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Grafik 9"/>
          <p:cNvGraphicFramePr>
            <a:graphicFrameLocks/>
          </p:cNvGraphicFramePr>
          <p:nvPr>
            <p:extLst>
              <p:ext uri="{D42A27DB-BD31-4B8C-83A1-F6EECF244321}">
                <p14:modId xmlns:p14="http://schemas.microsoft.com/office/powerpoint/2010/main" xmlns="" val="4230730504"/>
              </p:ext>
            </p:extLst>
          </p:nvPr>
        </p:nvGraphicFramePr>
        <p:xfrm>
          <a:off x="4644008" y="1196752"/>
          <a:ext cx="4032448"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78986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Örnek Bir Konut Projesi Karlılık ve Vergi Yükü</a:t>
            </a:r>
            <a:endParaRPr lang="tr-TR" dirty="0"/>
          </a:p>
        </p:txBody>
      </p:sp>
      <p:sp>
        <p:nvSpPr>
          <p:cNvPr id="12" name="İçerik Yer Tutucusu 11"/>
          <p:cNvSpPr>
            <a:spLocks noGrp="1"/>
          </p:cNvSpPr>
          <p:nvPr>
            <p:ph idx="1"/>
          </p:nvPr>
        </p:nvSpPr>
        <p:spPr>
          <a:xfrm>
            <a:off x="3347864" y="1196752"/>
            <a:ext cx="5338936" cy="4929411"/>
          </a:xfrm>
        </p:spPr>
        <p:txBody>
          <a:bodyPr>
            <a:normAutofit/>
          </a:bodyPr>
          <a:lstStyle/>
          <a:p>
            <a:r>
              <a:rPr lang="tr-TR" sz="1200" dirty="0" smtClean="0"/>
              <a:t>Konut sektörü üzerindeki vergi yükünü gösterebilmek için 100 konutluk örnek bir proje gerçekleştirildiği varsayılmıştır. Ortalama 120 m2'lik konutlar ile toplam proje alanı 12.000 m2 olarak kabul edilmiştir.</a:t>
            </a:r>
          </a:p>
          <a:p>
            <a:r>
              <a:rPr lang="tr-TR" sz="1200" dirty="0" smtClean="0"/>
              <a:t>Geliştirici firmanın arsa sahibine arsası karşılığında %40 hasılat payı vermeyi taahhüt etmiştir.</a:t>
            </a:r>
          </a:p>
          <a:p>
            <a:r>
              <a:rPr lang="tr-TR" sz="1200" dirty="0" smtClean="0"/>
              <a:t>Konutlar 3.000 TL/m2 fiyatla satılırken genel giderler dahil toplam maliyet 1.200 TL/m2 kabul edilmiştir.</a:t>
            </a:r>
          </a:p>
          <a:p>
            <a:r>
              <a:rPr lang="tr-TR" sz="1200" dirty="0" smtClean="0"/>
              <a:t>Böylece 36 milyon TL hasılatın %40'ı arsa sahibine ödenirken, yine %40'ı inşaat maliyetini karşılamakta ve brüt kar %20 olmaktadır.</a:t>
            </a:r>
          </a:p>
          <a:p>
            <a:r>
              <a:rPr lang="tr-TR" sz="1200" dirty="0" smtClean="0"/>
              <a:t>Bu projede ortaya çıkacak vergiler şu şekildedir:</a:t>
            </a:r>
          </a:p>
          <a:p>
            <a:pPr lvl="1"/>
            <a:r>
              <a:rPr lang="tr-TR" sz="1000" dirty="0" smtClean="0"/>
              <a:t>Arsa sahibi ile yapılan anlaşmanın damga vergisi, noter harcı, bunun tapuya tescilinin tapu harcı,</a:t>
            </a:r>
          </a:p>
          <a:p>
            <a:pPr lvl="1"/>
            <a:r>
              <a:rPr lang="tr-TR" sz="1000" dirty="0" smtClean="0"/>
              <a:t>Konut alıcıları ile yapılan gayrimenkul satış vaadi sözleşmelerinin damga vergisi, noter harcı,</a:t>
            </a:r>
          </a:p>
          <a:p>
            <a:pPr lvl="1"/>
            <a:r>
              <a:rPr lang="tr-TR" sz="1000" dirty="0" smtClean="0"/>
              <a:t>Yüklenicilerle yapıla sözleşmelerin damga vergileri,</a:t>
            </a:r>
          </a:p>
          <a:p>
            <a:pPr lvl="1"/>
            <a:r>
              <a:rPr lang="tr-TR" sz="1000" dirty="0" err="1" smtClean="0"/>
              <a:t>Bedeliyeye</a:t>
            </a:r>
            <a:r>
              <a:rPr lang="tr-TR" sz="1000" dirty="0" smtClean="0"/>
              <a:t> ödenen inşaat ruhsatı ve yapı kullanma izni harçları,</a:t>
            </a:r>
          </a:p>
          <a:p>
            <a:pPr lvl="1"/>
            <a:r>
              <a:rPr lang="tr-TR" sz="1000" dirty="0" smtClean="0"/>
              <a:t>Arsa sahibinden firmaya arsa tapusunun devri, firmadan alıcılara konut tapularının devrinde ödenen tapu harçları,</a:t>
            </a:r>
          </a:p>
          <a:p>
            <a:pPr lvl="1"/>
            <a:r>
              <a:rPr lang="tr-TR" sz="1000" dirty="0" smtClean="0"/>
              <a:t>Arsa tapusundan kat irtifakına ve sonrasında kat mülkiyetine geçişte ödenen tapu harçları,</a:t>
            </a:r>
          </a:p>
          <a:p>
            <a:pPr lvl="1"/>
            <a:r>
              <a:rPr lang="tr-TR" sz="1000" dirty="0" smtClean="0"/>
              <a:t>Başlangıçta ödenip ancak inşaat bittiğinde iade alınabilen KDV tutarının finansman maliyeti ve ayrıca iade alınamayan KDV,</a:t>
            </a:r>
          </a:p>
          <a:p>
            <a:pPr lvl="1"/>
            <a:r>
              <a:rPr lang="tr-TR" sz="1000" dirty="0" smtClean="0"/>
              <a:t>Ve nihayet kalan karın %20'si oranında ödenen kurumlar vergisi.</a:t>
            </a:r>
            <a:endParaRPr lang="tr-TR" sz="1000" dirty="0"/>
          </a:p>
        </p:txBody>
      </p:sp>
      <p:sp>
        <p:nvSpPr>
          <p:cNvPr id="4" name="Slayt Numarası Yer Tutucusu 3"/>
          <p:cNvSpPr>
            <a:spLocks noGrp="1"/>
          </p:cNvSpPr>
          <p:nvPr>
            <p:ph type="sldNum" sz="quarter" idx="12"/>
          </p:nvPr>
        </p:nvSpPr>
        <p:spPr/>
        <p:txBody>
          <a:bodyPr/>
          <a:lstStyle/>
          <a:p>
            <a:fld id="{A9678DCE-C37D-4CB7-9A9A-13227B0F975F}" type="slidenum">
              <a:rPr lang="tr-TR" smtClean="0"/>
              <a:pPr/>
              <a:t>6</a:t>
            </a:fld>
            <a:endParaRPr lang="tr-TR" dirty="0"/>
          </a:p>
        </p:txBody>
      </p:sp>
      <p:graphicFrame>
        <p:nvGraphicFramePr>
          <p:cNvPr id="6" name="Table 4"/>
          <p:cNvGraphicFramePr>
            <a:graphicFrameLocks noGrp="1"/>
          </p:cNvGraphicFramePr>
          <p:nvPr>
            <p:extLst>
              <p:ext uri="{D42A27DB-BD31-4B8C-83A1-F6EECF244321}">
                <p14:modId xmlns:p14="http://schemas.microsoft.com/office/powerpoint/2010/main" xmlns="" val="3727257350"/>
              </p:ext>
            </p:extLst>
          </p:nvPr>
        </p:nvGraphicFramePr>
        <p:xfrm>
          <a:off x="323528" y="1196752"/>
          <a:ext cx="2736304" cy="1240155"/>
        </p:xfrm>
        <a:graphic>
          <a:graphicData uri="http://schemas.openxmlformats.org/drawingml/2006/table">
            <a:tbl>
              <a:tblPr/>
              <a:tblGrid>
                <a:gridCol w="2021134"/>
                <a:gridCol w="715170"/>
              </a:tblGrid>
              <a:tr h="142875">
                <a:tc>
                  <a:txBody>
                    <a:bodyPr/>
                    <a:lstStyle/>
                    <a:p>
                      <a:pPr algn="l" fontAlgn="b"/>
                      <a:r>
                        <a:rPr lang="tr-TR" sz="1100" b="0" i="0" u="none" strike="noStrike" dirty="0">
                          <a:solidFill>
                            <a:schemeClr val="tx2"/>
                          </a:solidFill>
                          <a:latin typeface="+mn-lt"/>
                        </a:rPr>
                        <a:t>Proje Bilgileri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100" b="0" i="0" u="none" strike="noStrike">
                          <a:solidFill>
                            <a:schemeClr val="tx2"/>
                          </a:solidFill>
                          <a:latin typeface="+mn-lt"/>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42875">
                <a:tc>
                  <a:txBody>
                    <a:bodyPr/>
                    <a:lstStyle/>
                    <a:p>
                      <a:pPr algn="l" fontAlgn="b"/>
                      <a:r>
                        <a:rPr lang="tr-TR" sz="1100" b="0" i="0" u="none" strike="noStrike" dirty="0">
                          <a:solidFill>
                            <a:schemeClr val="tx2"/>
                          </a:solidFill>
                          <a:latin typeface="+mn-lt"/>
                        </a:rPr>
                        <a:t>Konut Adedi</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100" b="0" i="0" u="none" strike="noStrike">
                          <a:solidFill>
                            <a:schemeClr val="tx2"/>
                          </a:solidFill>
                          <a:latin typeface="+mn-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42875">
                <a:tc>
                  <a:txBody>
                    <a:bodyPr/>
                    <a:lstStyle/>
                    <a:p>
                      <a:pPr algn="l" fontAlgn="b"/>
                      <a:r>
                        <a:rPr lang="tr-TR" sz="1100" b="0" i="0" u="none" strike="noStrike" dirty="0">
                          <a:solidFill>
                            <a:schemeClr val="tx2"/>
                          </a:solidFill>
                          <a:latin typeface="+mn-lt"/>
                        </a:rPr>
                        <a:t>Ortalama Konut Alanı (m2)</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120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Toplam Konut Alanı (m2)</a:t>
                      </a:r>
                    </a:p>
                  </a:txBody>
                  <a:tcPr marL="9525" marR="9525" marT="9525" marB="0" anchor="b">
                    <a:lnL>
                      <a:noFill/>
                    </a:lnL>
                    <a:lnR>
                      <a:noFill/>
                    </a:lnR>
                    <a:lnT>
                      <a:noFill/>
                    </a:lnT>
                    <a:lnB>
                      <a:noFill/>
                    </a:lnB>
                  </a:tcPr>
                </a:tc>
                <a:tc>
                  <a:txBody>
                    <a:bodyPr/>
                    <a:lstStyle/>
                    <a:p>
                      <a:pPr algn="r" fontAlgn="b"/>
                      <a:r>
                        <a:rPr lang="tr-TR" sz="1100" b="0" i="0" u="none" strike="noStrike" dirty="0">
                          <a:solidFill>
                            <a:schemeClr val="tx2"/>
                          </a:solidFill>
                          <a:latin typeface="+mn-lt"/>
                        </a:rPr>
                        <a:t>12.000</a:t>
                      </a:r>
                    </a:p>
                  </a:txBody>
                  <a:tcPr marL="9525" marR="9525" marT="9525" marB="0" anchor="b">
                    <a:lnL>
                      <a:noFill/>
                    </a:lnL>
                    <a:lnR>
                      <a:noFill/>
                    </a:lnR>
                    <a:lnT>
                      <a:noFill/>
                    </a:lnT>
                    <a:lnB>
                      <a:noFill/>
                    </a:lnB>
                  </a:tcPr>
                </a:tc>
              </a:tr>
              <a:tr h="142875">
                <a:tc>
                  <a:txBody>
                    <a:bodyPr/>
                    <a:lstStyle/>
                    <a:p>
                      <a:pPr algn="l" fontAlgn="b"/>
                      <a:r>
                        <a:rPr lang="tr-TR" sz="1100" b="0" i="0" u="none" strike="noStrike">
                          <a:solidFill>
                            <a:schemeClr val="tx2"/>
                          </a:solidFill>
                          <a:latin typeface="+mn-lt"/>
                        </a:rPr>
                        <a:t>m2 Satış Fiyatı (TL)</a:t>
                      </a:r>
                    </a:p>
                  </a:txBody>
                  <a:tcPr marL="9525" marR="9525" marT="9525" marB="0" anchor="b">
                    <a:lnL>
                      <a:noFill/>
                    </a:lnL>
                    <a:lnR>
                      <a:noFill/>
                    </a:lnR>
                    <a:lnT>
                      <a:noFill/>
                    </a:lnT>
                    <a:lnB>
                      <a:noFill/>
                    </a:lnB>
                  </a:tcPr>
                </a:tc>
                <a:tc>
                  <a:txBody>
                    <a:bodyPr/>
                    <a:lstStyle/>
                    <a:p>
                      <a:pPr algn="r" fontAlgn="b"/>
                      <a:r>
                        <a:rPr lang="tr-TR" sz="1100" b="0" i="0" u="none" strike="noStrike" dirty="0">
                          <a:solidFill>
                            <a:schemeClr val="tx2"/>
                          </a:solidFill>
                          <a:latin typeface="+mn-lt"/>
                        </a:rPr>
                        <a:t>3.000</a:t>
                      </a:r>
                    </a:p>
                  </a:txBody>
                  <a:tcPr marL="9525" marR="9525" marT="9525" marB="0" anchor="b">
                    <a:lnL>
                      <a:noFill/>
                    </a:lnL>
                    <a:lnR>
                      <a:noFill/>
                    </a:lnR>
                    <a:lnT>
                      <a:noFill/>
                    </a:lnT>
                    <a:lnB>
                      <a:noFill/>
                    </a:lnB>
                  </a:tcPr>
                </a:tc>
              </a:tr>
              <a:tr h="142875">
                <a:tc>
                  <a:txBody>
                    <a:bodyPr/>
                    <a:lstStyle/>
                    <a:p>
                      <a:pPr algn="l" fontAlgn="b"/>
                      <a:r>
                        <a:rPr lang="tr-TR" sz="1100" b="0" i="0" u="none" strike="noStrike">
                          <a:solidFill>
                            <a:schemeClr val="tx2"/>
                          </a:solidFill>
                          <a:latin typeface="+mn-lt"/>
                        </a:rPr>
                        <a:t>m2 İnşaat Maliyeti (TL)</a:t>
                      </a:r>
                    </a:p>
                  </a:txBody>
                  <a:tcPr marL="9525" marR="9525" marT="9525" marB="0" anchor="b">
                    <a:lnL>
                      <a:noFill/>
                    </a:lnL>
                    <a:lnR>
                      <a:noFill/>
                    </a:lnR>
                    <a:lnT>
                      <a:noFill/>
                    </a:lnT>
                    <a:lnB>
                      <a:noFill/>
                    </a:lnB>
                  </a:tcPr>
                </a:tc>
                <a:tc>
                  <a:txBody>
                    <a:bodyPr/>
                    <a:lstStyle/>
                    <a:p>
                      <a:pPr algn="r" fontAlgn="b"/>
                      <a:r>
                        <a:rPr lang="tr-TR" sz="1100" b="0" i="0" u="none" strike="noStrike" dirty="0">
                          <a:solidFill>
                            <a:schemeClr val="tx2"/>
                          </a:solidFill>
                          <a:latin typeface="+mn-lt"/>
                        </a:rPr>
                        <a:t>1.200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Arsa Sahibi Hasılat Payı</a:t>
                      </a:r>
                    </a:p>
                  </a:txBody>
                  <a:tcPr marL="9525" marR="9525" marT="9525" marB="0" anchor="b">
                    <a:lnL>
                      <a:noFill/>
                    </a:lnL>
                    <a:lnR>
                      <a:noFill/>
                    </a:lnR>
                    <a:lnT>
                      <a:noFill/>
                    </a:lnT>
                    <a:lnB>
                      <a:noFill/>
                    </a:lnB>
                  </a:tcPr>
                </a:tc>
                <a:tc>
                  <a:txBody>
                    <a:bodyPr/>
                    <a:lstStyle/>
                    <a:p>
                      <a:pPr algn="r" fontAlgn="b"/>
                      <a:r>
                        <a:rPr lang="tr-TR" sz="1100" b="0" i="0" u="none" strike="noStrike" dirty="0">
                          <a:solidFill>
                            <a:schemeClr val="tx2"/>
                          </a:solidFill>
                          <a:latin typeface="+mn-lt"/>
                        </a:rPr>
                        <a:t>40%</a:t>
                      </a:r>
                    </a:p>
                  </a:txBody>
                  <a:tcPr marL="9525" marR="9525" marT="9525" marB="0" anchor="b">
                    <a:lnL>
                      <a:noFill/>
                    </a:lnL>
                    <a:lnR>
                      <a:noFill/>
                    </a:lnR>
                    <a:lnT>
                      <a:noFill/>
                    </a:lnT>
                    <a:lnB>
                      <a:noFill/>
                    </a:lnB>
                  </a:tcPr>
                </a:tc>
              </a:tr>
            </a:tbl>
          </a:graphicData>
        </a:graphic>
      </p:graphicFrame>
      <p:graphicFrame>
        <p:nvGraphicFramePr>
          <p:cNvPr id="7" name="Table 5"/>
          <p:cNvGraphicFramePr>
            <a:graphicFrameLocks noGrp="1"/>
          </p:cNvGraphicFramePr>
          <p:nvPr>
            <p:extLst>
              <p:ext uri="{D42A27DB-BD31-4B8C-83A1-F6EECF244321}">
                <p14:modId xmlns:p14="http://schemas.microsoft.com/office/powerpoint/2010/main" xmlns="" val="2834229821"/>
              </p:ext>
            </p:extLst>
          </p:nvPr>
        </p:nvGraphicFramePr>
        <p:xfrm>
          <a:off x="323528" y="2708920"/>
          <a:ext cx="2736304" cy="1053465"/>
        </p:xfrm>
        <a:graphic>
          <a:graphicData uri="http://schemas.openxmlformats.org/drawingml/2006/table">
            <a:tbl>
              <a:tblPr/>
              <a:tblGrid>
                <a:gridCol w="1326693"/>
                <a:gridCol w="912102"/>
                <a:gridCol w="497509"/>
              </a:tblGrid>
              <a:tr h="142875">
                <a:tc>
                  <a:txBody>
                    <a:bodyPr/>
                    <a:lstStyle/>
                    <a:p>
                      <a:pPr algn="l" fontAlgn="b"/>
                      <a:r>
                        <a:rPr lang="tr-TR" sz="1100" b="0" i="0" u="none" strike="noStrike" dirty="0" smtClean="0">
                          <a:solidFill>
                            <a:schemeClr val="tx2"/>
                          </a:solidFill>
                          <a:latin typeface="+mj-lt"/>
                        </a:rPr>
                        <a:t>Brüt Kar</a:t>
                      </a:r>
                    </a:p>
                    <a:p>
                      <a:pPr algn="l" fontAlgn="b"/>
                      <a:r>
                        <a:rPr lang="tr-TR" sz="1100" b="0" i="0" u="none" strike="noStrike" dirty="0" smtClean="0">
                          <a:solidFill>
                            <a:schemeClr val="tx2"/>
                          </a:solidFill>
                          <a:latin typeface="+mj-lt"/>
                        </a:rPr>
                        <a:t>(Vergiler Hariç)</a:t>
                      </a:r>
                      <a:endParaRPr lang="tr-TR" sz="1100" b="0" i="0" u="none" strike="noStrike" dirty="0">
                        <a:solidFill>
                          <a:schemeClr val="tx2"/>
                        </a:solidFill>
                        <a:latin typeface="+mj-lt"/>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100" b="0" i="0" u="none" strike="noStrike">
                          <a:solidFill>
                            <a:schemeClr val="tx2"/>
                          </a:solidFill>
                          <a:latin typeface="+mj-lt"/>
                        </a:rPr>
                        <a:t>TL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100" b="0" i="0" u="none" strike="noStrike">
                          <a:solidFill>
                            <a:schemeClr val="tx2"/>
                          </a:solidFill>
                          <a:latin typeface="+mj-lt"/>
                        </a:rPr>
                        <a:t>Yüzde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42875">
                <a:tc>
                  <a:txBody>
                    <a:bodyPr/>
                    <a:lstStyle/>
                    <a:p>
                      <a:pPr algn="l" fontAlgn="b"/>
                      <a:r>
                        <a:rPr lang="tr-TR" sz="1100" b="0" i="0" u="none" strike="noStrike" dirty="0">
                          <a:solidFill>
                            <a:schemeClr val="tx2"/>
                          </a:solidFill>
                          <a:latin typeface="+mj-lt"/>
                        </a:rPr>
                        <a:t>Hasılat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100" b="0" i="0" u="none" strike="noStrike">
                          <a:solidFill>
                            <a:schemeClr val="tx2"/>
                          </a:solidFill>
                          <a:latin typeface="+mj-lt"/>
                        </a:rPr>
                        <a:t>36.000.000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100" b="0" i="0" u="none" strike="noStrike">
                          <a:solidFill>
                            <a:schemeClr val="tx2"/>
                          </a:solidFill>
                          <a:latin typeface="+mj-lt"/>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42875">
                <a:tc>
                  <a:txBody>
                    <a:bodyPr/>
                    <a:lstStyle/>
                    <a:p>
                      <a:pPr algn="l" fontAlgn="b"/>
                      <a:r>
                        <a:rPr lang="tr-TR" sz="1100" b="0" i="0" u="none" strike="noStrike" dirty="0">
                          <a:solidFill>
                            <a:schemeClr val="tx2"/>
                          </a:solidFill>
                          <a:latin typeface="+mj-lt"/>
                        </a:rPr>
                        <a:t>İnşaat Maliyeti</a:t>
                      </a:r>
                    </a:p>
                  </a:txBody>
                  <a:tcPr marL="9525" marR="9525" marT="9525" marB="0" anchor="b">
                    <a:lnL>
                      <a:noFill/>
                    </a:lnL>
                    <a:lnR>
                      <a:noFill/>
                    </a:lnR>
                    <a:lnT>
                      <a:noFill/>
                    </a:lnT>
                    <a:lnB>
                      <a:noFill/>
                    </a:lnB>
                  </a:tcPr>
                </a:tc>
                <a:tc>
                  <a:txBody>
                    <a:bodyPr/>
                    <a:lstStyle/>
                    <a:p>
                      <a:pPr algn="r" fontAlgn="b"/>
                      <a:r>
                        <a:rPr lang="tr-TR" sz="1100" b="0" i="0" u="none" strike="noStrike" dirty="0">
                          <a:solidFill>
                            <a:schemeClr val="tx2"/>
                          </a:solidFill>
                          <a:latin typeface="+mj-lt"/>
                        </a:rPr>
                        <a:t>14.400.000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j-lt"/>
                        </a:rPr>
                        <a:t>40%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j-lt"/>
                        </a:rPr>
                        <a:t>Arsa Sahibi Payı</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100" b="0" i="0" u="none" strike="noStrike" dirty="0">
                          <a:solidFill>
                            <a:schemeClr val="tx2"/>
                          </a:solidFill>
                          <a:latin typeface="+mj-lt"/>
                        </a:rPr>
                        <a:t>14.400.000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100" b="0" i="0" u="none" strike="noStrike">
                          <a:solidFill>
                            <a:schemeClr val="tx2"/>
                          </a:solidFill>
                          <a:latin typeface="+mj-lt"/>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42875">
                <a:tc>
                  <a:txBody>
                    <a:bodyPr/>
                    <a:lstStyle/>
                    <a:p>
                      <a:pPr algn="l" fontAlgn="b"/>
                      <a:r>
                        <a:rPr lang="tr-TR" sz="1100" b="1" i="0" u="none" strike="noStrike" dirty="0">
                          <a:solidFill>
                            <a:schemeClr val="tx2"/>
                          </a:solidFill>
                          <a:latin typeface="+mj-lt"/>
                        </a:rPr>
                        <a:t>Brüt Kar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j-lt"/>
                        </a:rPr>
                        <a:t>7.200.000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j-lt"/>
                        </a:rPr>
                        <a:t>20%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41962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Örnek Bir Konut Projesi Karlılık ve Vergi Yükü</a:t>
            </a:r>
            <a:endParaRPr lang="tr-TR" dirty="0"/>
          </a:p>
        </p:txBody>
      </p:sp>
      <p:sp>
        <p:nvSpPr>
          <p:cNvPr id="9" name="İçerik Yer Tutucusu 8"/>
          <p:cNvSpPr>
            <a:spLocks noGrp="1"/>
          </p:cNvSpPr>
          <p:nvPr>
            <p:ph idx="1"/>
          </p:nvPr>
        </p:nvSpPr>
        <p:spPr>
          <a:xfrm>
            <a:off x="6012160" y="1484784"/>
            <a:ext cx="2674640" cy="4641379"/>
          </a:xfrm>
        </p:spPr>
        <p:txBody>
          <a:bodyPr>
            <a:normAutofit/>
          </a:bodyPr>
          <a:lstStyle/>
          <a:p>
            <a:r>
              <a:rPr lang="tr-TR" sz="1200" dirty="0" smtClean="0"/>
              <a:t>Proje boyunca ortaya çıkan ve firma tarafından karşılanan vergiler satış hasılatının %13'ünü bulmaktadır. Buna göre hasılat üzerinden brüt %20 kar marjı elde eden firmanın net kar marjı %7 olmaktadır.</a:t>
            </a:r>
          </a:p>
          <a:p>
            <a:r>
              <a:rPr lang="tr-TR" sz="1200" dirty="0" smtClean="0"/>
              <a:t>Alıcı tarafından karşılanan vergiler ise satış bedeli üzerinden %2 tapu harcı ve %1 KDV olmak üzere %3 oranına ulaşmaktadır. </a:t>
            </a:r>
          </a:p>
          <a:p>
            <a:r>
              <a:rPr lang="tr-TR" sz="1200" dirty="0" smtClean="0"/>
              <a:t>Konutun KDV oranı %8 veya %18 ise, alıcının vergi yükü %20'yi aşacaktır.</a:t>
            </a:r>
          </a:p>
        </p:txBody>
      </p:sp>
      <p:sp>
        <p:nvSpPr>
          <p:cNvPr id="4" name="Slayt Numarası Yer Tutucusu 3"/>
          <p:cNvSpPr>
            <a:spLocks noGrp="1"/>
          </p:cNvSpPr>
          <p:nvPr>
            <p:ph type="sldNum" sz="quarter" idx="12"/>
          </p:nvPr>
        </p:nvSpPr>
        <p:spPr/>
        <p:txBody>
          <a:bodyPr/>
          <a:lstStyle/>
          <a:p>
            <a:fld id="{A9678DCE-C37D-4CB7-9A9A-13227B0F975F}" type="slidenum">
              <a:rPr lang="tr-TR" smtClean="0"/>
              <a:pPr/>
              <a:t>7</a:t>
            </a:fld>
            <a:endParaRPr lang="tr-TR" dirty="0"/>
          </a:p>
        </p:txBody>
      </p:sp>
      <p:graphicFrame>
        <p:nvGraphicFramePr>
          <p:cNvPr id="8" name="Table 6"/>
          <p:cNvGraphicFramePr>
            <a:graphicFrameLocks noGrp="1"/>
          </p:cNvGraphicFramePr>
          <p:nvPr>
            <p:extLst>
              <p:ext uri="{D42A27DB-BD31-4B8C-83A1-F6EECF244321}">
                <p14:modId xmlns:p14="http://schemas.microsoft.com/office/powerpoint/2010/main" xmlns="" val="3869223276"/>
              </p:ext>
            </p:extLst>
          </p:nvPr>
        </p:nvGraphicFramePr>
        <p:xfrm>
          <a:off x="323528" y="1340768"/>
          <a:ext cx="5486400" cy="4251960"/>
        </p:xfrm>
        <a:graphic>
          <a:graphicData uri="http://schemas.openxmlformats.org/drawingml/2006/table">
            <a:tbl>
              <a:tblPr/>
              <a:tblGrid>
                <a:gridCol w="4032448"/>
                <a:gridCol w="936104"/>
                <a:gridCol w="517848"/>
              </a:tblGrid>
              <a:tr h="142875">
                <a:tc>
                  <a:txBody>
                    <a:bodyPr/>
                    <a:lstStyle/>
                    <a:p>
                      <a:pPr algn="l" fontAlgn="b"/>
                      <a:r>
                        <a:rPr lang="tr-TR" sz="1100" b="0" i="0" u="none" strike="noStrike" dirty="0">
                          <a:solidFill>
                            <a:schemeClr val="tx2"/>
                          </a:solidFill>
                          <a:latin typeface="+mn-lt"/>
                        </a:rPr>
                        <a:t>Yapılan İşlem ve Bu Nedenle Ödenen Vergi</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0" i="0" u="none" strike="noStrike" dirty="0">
                          <a:solidFill>
                            <a:schemeClr val="tx2"/>
                          </a:solidFill>
                          <a:latin typeface="+mn-lt"/>
                        </a:rPr>
                        <a:t>TL</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tr-TR" sz="1100" b="0" i="0" u="none" strike="noStrike" dirty="0">
                          <a:solidFill>
                            <a:schemeClr val="tx2"/>
                          </a:solidFill>
                          <a:latin typeface="+mn-lt"/>
                        </a:rPr>
                        <a:t>Yüzde</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42875">
                <a:tc>
                  <a:txBody>
                    <a:bodyPr/>
                    <a:lstStyle/>
                    <a:p>
                      <a:pPr algn="l" fontAlgn="b"/>
                      <a:r>
                        <a:rPr lang="tr-TR" sz="1100" b="0" i="0" u="none" strike="noStrike" dirty="0">
                          <a:solidFill>
                            <a:schemeClr val="tx2"/>
                          </a:solidFill>
                          <a:latin typeface="+mn-lt"/>
                        </a:rPr>
                        <a:t>Arsa sahibiyle yapılan hasılat </a:t>
                      </a:r>
                      <a:r>
                        <a:rPr lang="tr-TR" sz="1100" b="0" i="0" u="none" strike="noStrike" dirty="0" smtClean="0">
                          <a:solidFill>
                            <a:schemeClr val="tx2"/>
                          </a:solidFill>
                          <a:latin typeface="+mn-lt"/>
                        </a:rPr>
                        <a:t>paylaşımı </a:t>
                      </a:r>
                      <a:r>
                        <a:rPr lang="tr-TR" sz="1100" b="0" i="0" u="none" strike="noStrike" dirty="0">
                          <a:solidFill>
                            <a:schemeClr val="tx2"/>
                          </a:solidFill>
                          <a:latin typeface="+mn-lt"/>
                        </a:rPr>
                        <a:t>sözleşmesinin damga vergisi</a:t>
                      </a: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r" fontAlgn="b"/>
                      <a:r>
                        <a:rPr lang="tr-TR" sz="1100" b="0" i="0" u="none" strike="noStrike">
                          <a:solidFill>
                            <a:schemeClr val="tx2"/>
                          </a:solidFill>
                          <a:latin typeface="+mn-lt"/>
                        </a:rPr>
                        <a:t>315.000</a:t>
                      </a: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r" fontAlgn="b"/>
                      <a:r>
                        <a:rPr lang="tr-TR" sz="1100" b="0" i="0" u="none" strike="noStrike">
                          <a:solidFill>
                            <a:schemeClr val="tx2"/>
                          </a:solidFill>
                          <a:latin typeface="+mn-lt"/>
                        </a:rPr>
                        <a:t>0,9%</a:t>
                      </a: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r>
              <a:tr h="142875">
                <a:tc>
                  <a:txBody>
                    <a:bodyPr/>
                    <a:lstStyle/>
                    <a:p>
                      <a:pPr algn="l" fontAlgn="b"/>
                      <a:r>
                        <a:rPr lang="tr-TR" sz="1100" b="0" i="0" u="none" strike="noStrike" dirty="0">
                          <a:solidFill>
                            <a:schemeClr val="tx2"/>
                          </a:solidFill>
                          <a:latin typeface="+mn-lt"/>
                        </a:rPr>
                        <a:t>Arsa sahibiyle yapılan hasılat </a:t>
                      </a:r>
                      <a:r>
                        <a:rPr lang="tr-TR" sz="1100" b="0" i="0" u="none" strike="noStrike" dirty="0" smtClean="0">
                          <a:solidFill>
                            <a:schemeClr val="tx2"/>
                          </a:solidFill>
                          <a:latin typeface="+mn-lt"/>
                        </a:rPr>
                        <a:t>paylaşımı </a:t>
                      </a:r>
                      <a:r>
                        <a:rPr lang="tr-TR" sz="1100" b="0" i="0" u="none" strike="noStrike" dirty="0">
                          <a:solidFill>
                            <a:schemeClr val="tx2"/>
                          </a:solidFill>
                          <a:latin typeface="+mn-lt"/>
                        </a:rPr>
                        <a:t>sözleşmesinin tapu harcı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85.536</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0,2%</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Alıcılarla yapılan satış vaadi sözleşmelerinin damga vergisi</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315.000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0,9%</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Alıcılarla yapılan satış vaadi sözleşmelerinin noter harcı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100.000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0,3%</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Yüklenicilerle yapılan müteahhitlik sözleşmelerinin damga vergisi</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126.000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0,4%</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Belediye harçları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480.000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1,3%</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Tapunun geliştirici firmaya devrinde ödenen tapu harcı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576.000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1,6%</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Kat mülkiyetine geçişte tapu harcı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13.615</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Tapunun nihai alıcılara devrinde ödenen tapu harcı (satıcı payı)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720.000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2,0%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Tapunun nihai alıcılara devrinde ödenen döner sermaye ücreti</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14.500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Proje boyunca ödenen emlak vergileri</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180.000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0,5%</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Katma değer vergisinin finansman maliyeti</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622.080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1,7%</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İade alınamayan KDV alacağı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388.800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1,1%</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Geliştirici </a:t>
                      </a:r>
                      <a:r>
                        <a:rPr lang="tr-TR" sz="1100" b="0" i="0" u="none" strike="noStrike" dirty="0" smtClean="0">
                          <a:solidFill>
                            <a:schemeClr val="tx2"/>
                          </a:solidFill>
                          <a:latin typeface="+mn-lt"/>
                        </a:rPr>
                        <a:t>firmanın kurumlar vergisi</a:t>
                      </a:r>
                      <a:endParaRPr lang="tr-TR" sz="1100" b="0" i="0" u="none" strike="noStrike" dirty="0">
                        <a:solidFill>
                          <a:schemeClr val="tx2"/>
                        </a:solidFill>
                        <a:latin typeface="+mn-lt"/>
                      </a:endParaRP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a:solidFill>
                            <a:schemeClr val="tx2"/>
                          </a:solidFill>
                          <a:latin typeface="+mn-lt"/>
                        </a:rPr>
                        <a:t>730.454</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a:solidFill>
                            <a:schemeClr val="tx2"/>
                          </a:solidFill>
                          <a:latin typeface="+mn-lt"/>
                        </a:rPr>
                        <a:t>2,0%</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r>
              <a:tr h="142875">
                <a:tc>
                  <a:txBody>
                    <a:bodyPr/>
                    <a:lstStyle/>
                    <a:p>
                      <a:pPr algn="l" fontAlgn="b"/>
                      <a:r>
                        <a:rPr lang="tr-TR" sz="1100" b="1" i="0" u="none" strike="noStrike" dirty="0">
                          <a:solidFill>
                            <a:schemeClr val="tx2"/>
                          </a:solidFill>
                          <a:latin typeface="+mn-lt"/>
                        </a:rPr>
                        <a:t>Firmanın Toplam Vergi Yükü</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4.666.985</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13,0%</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42875">
                <a:tc>
                  <a:txBody>
                    <a:bodyPr/>
                    <a:lstStyle/>
                    <a:p>
                      <a:pPr algn="l" fontAlgn="b"/>
                      <a:endParaRPr lang="tr-TR" sz="1100" b="0" i="0" u="none" strike="noStrike" dirty="0">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l" fontAlgn="b"/>
                      <a:endParaRPr lang="tr-TR" sz="1100" b="0" i="0" u="none" strike="noStrike">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l" fontAlgn="b"/>
                      <a:endParaRPr lang="tr-TR" sz="1100" b="0" i="0" u="none" strike="noStrike">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r>
              <a:tr h="142875">
                <a:tc>
                  <a:txBody>
                    <a:bodyPr/>
                    <a:lstStyle/>
                    <a:p>
                      <a:pPr algn="l" fontAlgn="b"/>
                      <a:r>
                        <a:rPr lang="tr-TR" sz="1100" b="0" i="0" u="none" strike="noStrike">
                          <a:solidFill>
                            <a:schemeClr val="tx2"/>
                          </a:solidFill>
                          <a:latin typeface="+mn-lt"/>
                        </a:rPr>
                        <a:t>Firmanın Brüt Kar Tutarı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7.200.000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20,0%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Firmanın Toplam Vergi Yükü</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dirty="0">
                          <a:solidFill>
                            <a:schemeClr val="tx2"/>
                          </a:solidFill>
                          <a:latin typeface="+mn-lt"/>
                        </a:rPr>
                        <a:t>4.666.985</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dirty="0">
                          <a:solidFill>
                            <a:schemeClr val="tx2"/>
                          </a:solidFill>
                          <a:latin typeface="+mn-lt"/>
                        </a:rPr>
                        <a:t>13,0%</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r>
              <a:tr h="142875">
                <a:tc>
                  <a:txBody>
                    <a:bodyPr/>
                    <a:lstStyle/>
                    <a:p>
                      <a:pPr algn="l" fontAlgn="b"/>
                      <a:r>
                        <a:rPr lang="tr-TR" sz="1100" b="1" i="0" u="none" strike="noStrike" dirty="0">
                          <a:solidFill>
                            <a:schemeClr val="tx2"/>
                          </a:solidFill>
                          <a:latin typeface="+mn-lt"/>
                        </a:rPr>
                        <a:t>Firmanın Net Karı</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2.533.015</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7,0%</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142875">
                <a:tc>
                  <a:txBody>
                    <a:bodyPr/>
                    <a:lstStyle/>
                    <a:p>
                      <a:pPr algn="l" fontAlgn="b"/>
                      <a:endParaRPr lang="tr-TR" sz="1100" b="0" i="0" u="none" strike="noStrike">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l" fontAlgn="b"/>
                      <a:endParaRPr lang="tr-TR" sz="1100" b="0" i="0" u="none" strike="noStrike" dirty="0">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c>
                  <a:txBody>
                    <a:bodyPr/>
                    <a:lstStyle/>
                    <a:p>
                      <a:pPr algn="l" fontAlgn="b"/>
                      <a:endParaRPr lang="tr-TR" sz="1100" b="0" i="0" u="none" strike="noStrike">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a:noFill/>
                    </a:lnB>
                  </a:tcPr>
                </a:tc>
              </a:tr>
              <a:tr h="142875">
                <a:tc>
                  <a:txBody>
                    <a:bodyPr/>
                    <a:lstStyle/>
                    <a:p>
                      <a:pPr algn="l" fontAlgn="b"/>
                      <a:r>
                        <a:rPr lang="tr-TR" sz="1100" b="0" i="0" u="none" strike="noStrike">
                          <a:solidFill>
                            <a:schemeClr val="tx2"/>
                          </a:solidFill>
                          <a:latin typeface="+mn-lt"/>
                        </a:rPr>
                        <a:t>Tapunun nihai alıcılara devrinde ödenen tapu harcı (alıcı payı)</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720.000</a:t>
                      </a:r>
                    </a:p>
                  </a:txBody>
                  <a:tcPr marL="9525" marR="9525" marT="9525" marB="0" anchor="b">
                    <a:lnL>
                      <a:noFill/>
                    </a:lnL>
                    <a:lnR>
                      <a:noFill/>
                    </a:lnR>
                    <a:lnT>
                      <a:noFill/>
                    </a:lnT>
                    <a:lnB>
                      <a:noFill/>
                    </a:lnB>
                  </a:tcPr>
                </a:tc>
                <a:tc>
                  <a:txBody>
                    <a:bodyPr/>
                    <a:lstStyle/>
                    <a:p>
                      <a:pPr algn="r" fontAlgn="b"/>
                      <a:r>
                        <a:rPr lang="tr-TR" sz="1100" b="0" i="0" u="none" strike="noStrike">
                          <a:solidFill>
                            <a:schemeClr val="tx2"/>
                          </a:solidFill>
                          <a:latin typeface="+mn-lt"/>
                        </a:rPr>
                        <a:t>2,0%</a:t>
                      </a:r>
                    </a:p>
                  </a:txBody>
                  <a:tcPr marL="9525" marR="9525" marT="9525" marB="0" anchor="b">
                    <a:lnL>
                      <a:noFill/>
                    </a:lnL>
                    <a:lnR>
                      <a:noFill/>
                    </a:lnR>
                    <a:lnT>
                      <a:noFill/>
                    </a:lnT>
                    <a:lnB>
                      <a:noFill/>
                    </a:lnB>
                  </a:tcPr>
                </a:tc>
              </a:tr>
              <a:tr h="142875">
                <a:tc>
                  <a:txBody>
                    <a:bodyPr/>
                    <a:lstStyle/>
                    <a:p>
                      <a:pPr algn="l" fontAlgn="b"/>
                      <a:r>
                        <a:rPr lang="tr-TR" sz="1100" b="0" i="0" u="none" strike="noStrike" dirty="0">
                          <a:solidFill>
                            <a:schemeClr val="tx2"/>
                          </a:solidFill>
                          <a:latin typeface="+mn-lt"/>
                        </a:rPr>
                        <a:t>Alıcının ödediği %1 KDV</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dirty="0">
                          <a:solidFill>
                            <a:schemeClr val="tx2"/>
                          </a:solidFill>
                          <a:latin typeface="+mn-lt"/>
                        </a:rPr>
                        <a:t>360.000</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c>
                  <a:txBody>
                    <a:bodyPr/>
                    <a:lstStyle/>
                    <a:p>
                      <a:pPr algn="r" fontAlgn="b"/>
                      <a:r>
                        <a:rPr lang="tr-TR" sz="1100" b="0" i="0" u="none" strike="noStrike" dirty="0">
                          <a:solidFill>
                            <a:schemeClr val="tx2"/>
                          </a:solidFill>
                          <a:latin typeface="+mn-lt"/>
                        </a:rPr>
                        <a:t>1,0%</a:t>
                      </a:r>
                    </a:p>
                  </a:txBody>
                  <a:tcPr marL="9525" marR="9525" marT="9525" marB="0" anchor="b">
                    <a:lnL>
                      <a:noFill/>
                    </a:lnL>
                    <a:lnR>
                      <a:noFill/>
                    </a:lnR>
                    <a:lnT>
                      <a:noFill/>
                    </a:lnT>
                    <a:lnB w="12700" cap="flat" cmpd="sng" algn="ctr">
                      <a:solidFill>
                        <a:schemeClr val="tx2"/>
                      </a:solidFill>
                      <a:prstDash val="solid"/>
                      <a:round/>
                      <a:headEnd type="none" w="med" len="med"/>
                      <a:tailEnd type="none" w="med" len="med"/>
                    </a:lnB>
                  </a:tcPr>
                </a:tc>
              </a:tr>
              <a:tr h="142875">
                <a:tc>
                  <a:txBody>
                    <a:bodyPr/>
                    <a:lstStyle/>
                    <a:p>
                      <a:pPr algn="l" fontAlgn="b"/>
                      <a:r>
                        <a:rPr lang="tr-TR" sz="1100" b="1" i="0" u="none" strike="noStrike" dirty="0">
                          <a:solidFill>
                            <a:schemeClr val="tx2"/>
                          </a:solidFill>
                          <a:latin typeface="+mn-lt"/>
                        </a:rPr>
                        <a:t>Alıcının Satış Bedeline İlave Olarak Ödediği </a:t>
                      </a:r>
                      <a:r>
                        <a:rPr lang="tr-TR" sz="1100" b="1" i="0" u="none" strike="noStrike" dirty="0" smtClean="0">
                          <a:solidFill>
                            <a:schemeClr val="tx2"/>
                          </a:solidFill>
                          <a:latin typeface="+mn-lt"/>
                        </a:rPr>
                        <a:t>Diğer Vergiler</a:t>
                      </a:r>
                      <a:endParaRPr lang="tr-TR" sz="1100" b="1" i="0" u="none" strike="noStrike" dirty="0">
                        <a:solidFill>
                          <a:schemeClr val="tx2"/>
                        </a:solidFill>
                        <a:latin typeface="+mn-lt"/>
                      </a:endParaRP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1.080.000</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fontAlgn="b"/>
                      <a:r>
                        <a:rPr lang="tr-TR" sz="1100" b="1" i="0" u="none" strike="noStrike" dirty="0">
                          <a:solidFill>
                            <a:schemeClr val="tx2"/>
                          </a:solidFill>
                          <a:latin typeface="+mn-lt"/>
                        </a:rPr>
                        <a:t>3,0%</a:t>
                      </a:r>
                    </a:p>
                  </a:txBody>
                  <a:tcPr marL="9525" marR="9525" marT="9525" marB="0" anchor="b">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487606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Değerlendirme</a:t>
            </a:r>
            <a:endParaRPr lang="tr-TR" dirty="0"/>
          </a:p>
        </p:txBody>
      </p:sp>
      <p:sp>
        <p:nvSpPr>
          <p:cNvPr id="3" name="İçerik Yer Tutucusu 2"/>
          <p:cNvSpPr>
            <a:spLocks noGrp="1"/>
          </p:cNvSpPr>
          <p:nvPr>
            <p:ph idx="1"/>
          </p:nvPr>
        </p:nvSpPr>
        <p:spPr/>
        <p:txBody>
          <a:bodyPr>
            <a:normAutofit/>
          </a:bodyPr>
          <a:lstStyle/>
          <a:p>
            <a:r>
              <a:rPr lang="tr-TR" sz="1400" dirty="0" smtClean="0"/>
              <a:t>Konut sektörü proje geliştirme süreçlerinin her aşamasında farklı vergilerle muhatap olmaktadır. KDV dışında kalan vergiler dahi brüt satış tutarının %15'ini bulabilmektedir. KDV oranı %18 olduğunda, toplam vergi yükü %33'e çıkmış olmaktadır.</a:t>
            </a:r>
          </a:p>
          <a:p>
            <a:r>
              <a:rPr lang="tr-TR" sz="1400" dirty="0" smtClean="0"/>
              <a:t>İnşaat sektöründe faaliyet gösteren irili ufaklı yüzbinlerce firma bulunmaktadır. Sektörün en büyük oyuncusu %10'luk pazar payı ile TOKİ ve Emlak Konut </a:t>
            </a:r>
            <a:r>
              <a:rPr lang="tr-TR" sz="1400" dirty="0" err="1" smtClean="0"/>
              <a:t>GYO'dur</a:t>
            </a:r>
            <a:r>
              <a:rPr lang="tr-TR" sz="1400" dirty="0" smtClean="0"/>
              <a:t>. </a:t>
            </a:r>
            <a:r>
              <a:rPr lang="tr-TR" sz="1400" dirty="0" err="1" smtClean="0"/>
              <a:t>Konutder</a:t>
            </a:r>
            <a:r>
              <a:rPr lang="tr-TR" sz="1400" dirty="0" smtClean="0"/>
              <a:t> üyelerinin %1,6 pazar payı bulunmaktadır ve pazarın kalan %87,7'lik bölümünü orta ve küçük ölçekli firmalardan oluşmaktadır.</a:t>
            </a:r>
          </a:p>
          <a:p>
            <a:r>
              <a:rPr lang="tr-TR" sz="1400" dirty="0" smtClean="0"/>
              <a:t>Konut sektörü imar mevzuatından kaynaklanan büyük riskleri barındıran, sermaye ve dış finansman kaynakları son derece kısıtlı olan, yabancı yatırımcıların dahi girmek istemediği bir sektör durumundadır. Buna karşın Türkiye'nin önünde toplam 7 milyon adet konutu dönüştürmek gibi bir hedef bulunmaktadır. Hedeflenen büyük kentsel dönüşüm projelerinin hayata geçirilebilmesi ancak mali gücü yüksek, kurumsallaşmış büyük ölçekli firmalarla mümkün olabilir.</a:t>
            </a:r>
          </a:p>
          <a:p>
            <a:r>
              <a:rPr lang="tr-TR" sz="1400" dirty="0" smtClean="0"/>
              <a:t>Vergi yükünü artıran düzenlemeler </a:t>
            </a:r>
            <a:r>
              <a:rPr lang="tr-TR" sz="1400" dirty="0"/>
              <a:t>küçük </a:t>
            </a:r>
            <a:r>
              <a:rPr lang="tr-TR" sz="1400" dirty="0" smtClean="0"/>
              <a:t>firmaların kayıt </a:t>
            </a:r>
            <a:r>
              <a:rPr lang="tr-TR" sz="1400" dirty="0"/>
              <a:t>dışına </a:t>
            </a:r>
            <a:r>
              <a:rPr lang="tr-TR" sz="1400" dirty="0" smtClean="0"/>
              <a:t>kaçmasına neden olmakta ve büyük firmaları aşağıya doğru çekmektedir. Böylece devlet kurumsallaşmayı ve büyümeyi değil, küçük kalmayı ve kayıt dışı çalışmayı teşvik eder duruma gelmektedir.</a:t>
            </a:r>
          </a:p>
        </p:txBody>
      </p:sp>
      <p:sp>
        <p:nvSpPr>
          <p:cNvPr id="4" name="Slayt Numarası Yer Tutucusu 3"/>
          <p:cNvSpPr>
            <a:spLocks noGrp="1"/>
          </p:cNvSpPr>
          <p:nvPr>
            <p:ph type="sldNum" sz="quarter" idx="12"/>
          </p:nvPr>
        </p:nvSpPr>
        <p:spPr/>
        <p:txBody>
          <a:bodyPr/>
          <a:lstStyle/>
          <a:p>
            <a:fld id="{A9678DCE-C37D-4CB7-9A9A-13227B0F975F}" type="slidenum">
              <a:rPr lang="tr-TR" smtClean="0"/>
              <a:pPr/>
              <a:t>8</a:t>
            </a:fld>
            <a:endParaRPr lang="tr-TR" dirty="0"/>
          </a:p>
        </p:txBody>
      </p:sp>
    </p:spTree>
    <p:extLst>
      <p:ext uri="{BB962C8B-B14F-4D97-AF65-F5344CB8AC3E}">
        <p14:creationId xmlns:p14="http://schemas.microsoft.com/office/powerpoint/2010/main" xmlns="" val="243244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GYO'ların Durumu</a:t>
            </a:r>
            <a:endParaRPr lang="tr-TR" dirty="0"/>
          </a:p>
        </p:txBody>
      </p:sp>
      <p:sp>
        <p:nvSpPr>
          <p:cNvPr id="3" name="İçerik Yer Tutucusu 2"/>
          <p:cNvSpPr>
            <a:spLocks noGrp="1"/>
          </p:cNvSpPr>
          <p:nvPr>
            <p:ph idx="1"/>
          </p:nvPr>
        </p:nvSpPr>
        <p:spPr>
          <a:xfrm>
            <a:off x="467544" y="2924944"/>
            <a:ext cx="8219256" cy="3201219"/>
          </a:xfrm>
        </p:spPr>
        <p:txBody>
          <a:bodyPr>
            <a:normAutofit/>
          </a:bodyPr>
          <a:lstStyle/>
          <a:p>
            <a:r>
              <a:rPr lang="tr-TR" sz="1200" dirty="0" smtClean="0"/>
              <a:t>Son beş yıl içinde borsada işlem gören gayrimenkul yatırım ortaklıklarının </a:t>
            </a:r>
            <a:r>
              <a:rPr lang="tr-TR" sz="1200" dirty="0" err="1" smtClean="0"/>
              <a:t>UFRS'ye</a:t>
            </a:r>
            <a:r>
              <a:rPr lang="tr-TR" sz="1200" dirty="0" smtClean="0"/>
              <a:t> göre düzenlenmiş mali tablolarına göre toplam karı 2,6 milyar TL'dir. </a:t>
            </a:r>
            <a:r>
              <a:rPr lang="tr-TR" sz="1200" dirty="0" smtClean="0">
                <a:solidFill>
                  <a:schemeClr val="tx1"/>
                </a:solidFill>
              </a:rPr>
              <a:t>Buna göre GYO'lara tanınan kurumlar vergisi istisnası nedeniyle toplam 520 milyon TL kurumlar vergisi avantajı sağlanmıştır.</a:t>
            </a:r>
          </a:p>
          <a:p>
            <a:r>
              <a:rPr lang="tr-TR" sz="1200" dirty="0" smtClean="0"/>
              <a:t>Diğer yandan bu şirketler aynı dönemde ortaklarına 900 milyon TL temettü dağıtmıştır. Dağıtılan temettülerin yarısı beyan dışı olup, kalan yarısı üzerinden gelir vergisi hesaplanmaktadır. Hakim ortaklar için gelir vergisi oranlarının üst sınırı olan %35 üzerinden hesaplama yapılırsa, ödenen gelir vergisi tutarı 157,5 milyon TL olmuştur.</a:t>
            </a:r>
          </a:p>
          <a:p>
            <a:r>
              <a:rPr lang="tr-TR" sz="1200" dirty="0" smtClean="0"/>
              <a:t>Yine son beş yıllık dönemde 11 GYO halka arzı olmuş ve yatırımcılardan toplam 2,6 milyar TL sermaye toplanmıştır. Bunun 57'si yurtiçi yatırımcılardan, %43'ü yabancı yatırımcılardan toplanmıştır. Böylece GYO'lar yaklaşık 1,1 milyar TL yabancı sermaye girişi sağlamıştır.</a:t>
            </a:r>
          </a:p>
          <a:p>
            <a:r>
              <a:rPr lang="tr-TR" sz="1200" dirty="0" smtClean="0"/>
              <a:t>GYO'lara ortak olan yerli ve yabancı yatırımcılar bu şirketlerin kurumlar vergisi ödemeyeceğini düşünerek bu şirketlere yatırım yaptılar. Bugün bu konuda yapılacak bir değişiklik sadece bugüne kadar GYO'lara ortak olmuş yerli ve yabancı yatırımcıları üzmekle kalmayacak, aynı zamanda ülkemiz sermaye piyasalarına olan güveni de sarsacaktır.</a:t>
            </a:r>
            <a:endParaRPr lang="tr-TR" sz="1200" dirty="0"/>
          </a:p>
        </p:txBody>
      </p:sp>
      <p:sp>
        <p:nvSpPr>
          <p:cNvPr id="4" name="Slayt Numarası Yer Tutucusu 3"/>
          <p:cNvSpPr>
            <a:spLocks noGrp="1"/>
          </p:cNvSpPr>
          <p:nvPr>
            <p:ph type="sldNum" sz="quarter" idx="12"/>
          </p:nvPr>
        </p:nvSpPr>
        <p:spPr/>
        <p:txBody>
          <a:bodyPr/>
          <a:lstStyle/>
          <a:p>
            <a:fld id="{A9678DCE-C37D-4CB7-9A9A-13227B0F975F}" type="slidenum">
              <a:rPr lang="tr-TR" smtClean="0"/>
              <a:pPr/>
              <a:t>9</a:t>
            </a:fld>
            <a:endParaRPr lang="tr-TR" dirty="0"/>
          </a:p>
        </p:txBody>
      </p:sp>
      <p:graphicFrame>
        <p:nvGraphicFramePr>
          <p:cNvPr id="5" name="Grafik 4"/>
          <p:cNvGraphicFramePr>
            <a:graphicFrameLocks/>
          </p:cNvGraphicFramePr>
          <p:nvPr>
            <p:extLst>
              <p:ext uri="{D42A27DB-BD31-4B8C-83A1-F6EECF244321}">
                <p14:modId xmlns:p14="http://schemas.microsoft.com/office/powerpoint/2010/main" xmlns="" val="888192718"/>
              </p:ext>
            </p:extLst>
          </p:nvPr>
        </p:nvGraphicFramePr>
        <p:xfrm>
          <a:off x="755576" y="1124744"/>
          <a:ext cx="7560840" cy="17281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19096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2423</TotalTime>
  <Words>1433</Words>
  <Application>Microsoft Office PowerPoint</Application>
  <PresentationFormat>On-screen Show (4:3)</PresentationFormat>
  <Paragraphs>193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Ofis Teması</vt:lpstr>
      <vt:lpstr>Slide 1</vt:lpstr>
      <vt:lpstr>İnşaat Sektörünün Ekonomiye Katkısı</vt:lpstr>
      <vt:lpstr>Konut Üretimi ve Satışı</vt:lpstr>
      <vt:lpstr>Vergi Teşviklerinin Etkisi</vt:lpstr>
      <vt:lpstr>Pazar Yapısı</vt:lpstr>
      <vt:lpstr>Örnek Bir Konut Projesi Karlılık ve Vergi Yükü</vt:lpstr>
      <vt:lpstr>Örnek Bir Konut Projesi Karlılık ve Vergi Yükü</vt:lpstr>
      <vt:lpstr>Değerlendirme</vt:lpstr>
      <vt:lpstr>GYO'ların Durumu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MP</dc:creator>
  <cp:lastModifiedBy>PRO2000</cp:lastModifiedBy>
  <cp:revision>210</cp:revision>
  <cp:lastPrinted>2011-11-25T20:31:04Z</cp:lastPrinted>
  <dcterms:created xsi:type="dcterms:W3CDTF">2011-09-28T11:36:49Z</dcterms:created>
  <dcterms:modified xsi:type="dcterms:W3CDTF">2013-02-27T07:29:08Z</dcterms:modified>
</cp:coreProperties>
</file>